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Raleway"/>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6" roundtripDataSignature="AMtx7mi+6QfTlVecjxUvgN5Uj7NdHRnA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4D9F74-65D9-40B7-9C38-9786B24B611F}">
  <a:tblStyle styleId="{6F4D9F74-65D9-40B7-9C38-9786B24B61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3.xml"/><Relationship Id="rId42" Type="http://schemas.openxmlformats.org/officeDocument/2006/relationships/font" Target="fonts/Lato-regular.fntdata"/><Relationship Id="rId41" Type="http://schemas.openxmlformats.org/officeDocument/2006/relationships/font" Target="fonts/Roboto-boldItalic.fntdata"/><Relationship Id="rId22" Type="http://schemas.openxmlformats.org/officeDocument/2006/relationships/slide" Target="slides/slide15.xml"/><Relationship Id="rId44" Type="http://schemas.openxmlformats.org/officeDocument/2006/relationships/font" Target="fonts/Lato-italic.fntdata"/><Relationship Id="rId21" Type="http://schemas.openxmlformats.org/officeDocument/2006/relationships/slide" Target="slides/slide14.xml"/><Relationship Id="rId43" Type="http://schemas.openxmlformats.org/officeDocument/2006/relationships/font" Target="fonts/Lato-bold.fntdata"/><Relationship Id="rId24" Type="http://schemas.openxmlformats.org/officeDocument/2006/relationships/slide" Target="slides/slide17.xml"/><Relationship Id="rId46" Type="http://customschemas.google.com/relationships/presentationmetadata" Target="metadata"/><Relationship Id="rId23" Type="http://schemas.openxmlformats.org/officeDocument/2006/relationships/slide" Target="slides/slide16.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aleway-bold.fntdata"/><Relationship Id="rId12" Type="http://schemas.openxmlformats.org/officeDocument/2006/relationships/slide" Target="slides/slide5.xml"/><Relationship Id="rId34" Type="http://schemas.openxmlformats.org/officeDocument/2006/relationships/font" Target="fonts/Raleway-regular.fntdata"/><Relationship Id="rId15" Type="http://schemas.openxmlformats.org/officeDocument/2006/relationships/slide" Target="slides/slide8.xml"/><Relationship Id="rId37" Type="http://schemas.openxmlformats.org/officeDocument/2006/relationships/font" Target="fonts/Raleway-boldItalic.fntdata"/><Relationship Id="rId14" Type="http://schemas.openxmlformats.org/officeDocument/2006/relationships/slide" Target="slides/slide7.xml"/><Relationship Id="rId36" Type="http://schemas.openxmlformats.org/officeDocument/2006/relationships/font" Target="fonts/Raleway-italic.fntdata"/><Relationship Id="rId17" Type="http://schemas.openxmlformats.org/officeDocument/2006/relationships/slide" Target="slides/slide10.xml"/><Relationship Id="rId39" Type="http://schemas.openxmlformats.org/officeDocument/2006/relationships/font" Target="fonts/Roboto-bold.fntdata"/><Relationship Id="rId16" Type="http://schemas.openxmlformats.org/officeDocument/2006/relationships/slide" Target="slides/slide9.xml"/><Relationship Id="rId38" Type="http://schemas.openxmlformats.org/officeDocument/2006/relationships/font" Target="fonts/Robo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What?</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Who?</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Chika-chika</a:t>
            </a:r>
            <a:endParaRPr sz="1050">
              <a:solidFill>
                <a:srgbClr val="202124"/>
              </a:solidFill>
              <a:highlight>
                <a:srgbClr val="FFFFFF"/>
              </a:highlight>
            </a:endParaRPr>
          </a:p>
          <a:p>
            <a:pPr indent="0" lvl="0" marL="0" rtl="0" algn="l">
              <a:lnSpc>
                <a:spcPct val="100000"/>
              </a:lnSpc>
              <a:spcBef>
                <a:spcPts val="0"/>
              </a:spcBef>
              <a:spcAft>
                <a:spcPts val="0"/>
              </a:spcAft>
              <a:buSzPts val="1100"/>
              <a:buNone/>
            </a:pPr>
            <a:r>
              <a:rPr lang="es" sz="1050">
                <a:solidFill>
                  <a:srgbClr val="202124"/>
                </a:solidFill>
                <a:highlight>
                  <a:srgbClr val="FFFFFF"/>
                </a:highlight>
              </a:rPr>
              <a:t>Slim Shady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8d719d26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38d719d26c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s">
                <a:solidFill>
                  <a:schemeClr val="dk1"/>
                </a:solidFill>
              </a:rPr>
              <a:t>Image retrieval with Resnet-50 [7] resulted in worse results than when using the Siamese or Triplet networks.</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Triplet networks are harder to train and in our case it performed slightly worse than Siamese.</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TSME and UMAP are powerful tools to understand metric learning and imagine better the distribution of the classes.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Faster-RCNN with ResNet-50 as the backbone is employed for image retrieval on the COCO 2014 [6] dataset by generating embeddings using object detection networks.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 The method without the FC layer exhibits lower loss values.</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 Visual inspection of the retrieved images shows room for improvement. </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 More rigorous metrics and alternative approaches should be explored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to enhance retrieval performance.</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8d719d26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38d719d26c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8d719d26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38d719d26c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200"/>
              <a:buFont typeface="Arial"/>
              <a:buNone/>
            </a:pPr>
            <a:r>
              <a:rPr lang="es" sz="1200">
                <a:solidFill>
                  <a:schemeClr val="dk1"/>
                </a:solidFill>
              </a:rPr>
              <a:t>The COCO (Common Objects in Context) dataset is a widely used benchmark for object detection, instance segmentation, and other computer vision tasks. It contains images of everyday scenes that are annotated with object instance masks, object bounding boxes, and object categories.</a:t>
            </a:r>
            <a:endParaRPr sz="12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a:p>
            <a:pPr indent="0" lvl="0" marL="0" rtl="0" algn="just">
              <a:spcBef>
                <a:spcPts val="0"/>
              </a:spcBef>
              <a:spcAft>
                <a:spcPts val="0"/>
              </a:spcAft>
              <a:buClr>
                <a:schemeClr val="dk1"/>
              </a:buClr>
              <a:buSzPts val="1200"/>
              <a:buFont typeface="Arial"/>
              <a:buNone/>
            </a:pPr>
            <a:r>
              <a:rPr lang="es" sz="1200">
                <a:solidFill>
                  <a:schemeClr val="dk1"/>
                </a:solidFill>
              </a:rPr>
              <a:t>The training set contains approximately 82,000 images with over 200,000 labeled objects, while the validation set contains around 40,000 images with over 100,000 labeled objects. Each image has 5 captions associated with it.</a:t>
            </a:r>
            <a:endParaRPr sz="12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a:p>
            <a:pPr indent="0" lvl="0" marL="0" rtl="0" algn="just">
              <a:spcBef>
                <a:spcPts val="0"/>
              </a:spcBef>
              <a:spcAft>
                <a:spcPts val="0"/>
              </a:spcAft>
              <a:buClr>
                <a:schemeClr val="dk1"/>
              </a:buClr>
              <a:buSzPts val="1200"/>
              <a:buFont typeface="Arial"/>
              <a:buNone/>
            </a:pPr>
            <a:r>
              <a:rPr lang="es" sz="1200">
                <a:solidFill>
                  <a:schemeClr val="dk1"/>
                </a:solidFill>
              </a:rPr>
              <a:t>For the different tasks we use the following random subsets:</a:t>
            </a:r>
            <a:endParaRPr sz="12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a:p>
            <a:pPr indent="0" lvl="0" marL="457200" rtl="0" algn="just">
              <a:spcBef>
                <a:spcPts val="0"/>
              </a:spcBef>
              <a:spcAft>
                <a:spcPts val="0"/>
              </a:spcAft>
              <a:buClr>
                <a:schemeClr val="dk1"/>
              </a:buClr>
              <a:buSzPts val="1200"/>
              <a:buFont typeface="Arial"/>
              <a:buNone/>
            </a:pPr>
            <a:r>
              <a:rPr lang="es" sz="1200">
                <a:solidFill>
                  <a:schemeClr val="dk1"/>
                </a:solidFill>
              </a:rPr>
              <a:t>→ Train: All the training images (approximately 82.000)</a:t>
            </a:r>
            <a:endParaRPr sz="1200">
              <a:solidFill>
                <a:schemeClr val="dk1"/>
              </a:solidFill>
            </a:endParaRPr>
          </a:p>
          <a:p>
            <a:pPr indent="0" lvl="0" marL="457200" rtl="0" algn="just">
              <a:spcBef>
                <a:spcPts val="0"/>
              </a:spcBef>
              <a:spcAft>
                <a:spcPts val="0"/>
              </a:spcAft>
              <a:buClr>
                <a:schemeClr val="dk1"/>
              </a:buClr>
              <a:buSzPts val="1200"/>
              <a:buFont typeface="Arial"/>
              <a:buNone/>
            </a:pPr>
            <a:r>
              <a:rPr lang="es" sz="1200">
                <a:solidFill>
                  <a:schemeClr val="dk1"/>
                </a:solidFill>
              </a:rPr>
              <a:t>→ Validation: last 100 images of the validation set of COCO</a:t>
            </a:r>
            <a:endParaRPr sz="1200">
              <a:solidFill>
                <a:schemeClr val="dk1"/>
              </a:solidFill>
            </a:endParaRPr>
          </a:p>
          <a:p>
            <a:pPr indent="0" lvl="0" marL="457200" rtl="0" algn="just">
              <a:spcBef>
                <a:spcPts val="0"/>
              </a:spcBef>
              <a:spcAft>
                <a:spcPts val="0"/>
              </a:spcAft>
              <a:buClr>
                <a:schemeClr val="dk1"/>
              </a:buClr>
              <a:buSzPts val="1200"/>
              <a:buFont typeface="Arial"/>
              <a:buNone/>
            </a:pPr>
            <a:r>
              <a:rPr lang="es" sz="1200">
                <a:solidFill>
                  <a:schemeClr val="dk1"/>
                </a:solidFill>
              </a:rPr>
              <a:t>→ Test: 1000 and 100 first  images of the validation set of COCO</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38d719d26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38d719d26c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38ef1ce022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38ef1ce022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38ef1ce02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38ef1ce022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38ef1ce022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38ef1ce022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8ef1ce02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8ef1ce02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38ef1ce022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38ef1ce022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38ef1ce02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38ef1ce022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8d719d26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38d719d26c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s" sz="1200">
                <a:solidFill>
                  <a:srgbClr val="374151"/>
                </a:solidFill>
                <a:highlight>
                  <a:srgbClr val="F7F7F8"/>
                </a:highlight>
                <a:latin typeface="Roboto"/>
                <a:ea typeface="Roboto"/>
                <a:cs typeface="Roboto"/>
                <a:sym typeface="Roboto"/>
              </a:rPr>
              <a:t>Task a:</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Object detection models such as FasterRCNN and MaskRCNN can struggle with object recognition when textures are similar or when objects are outside their context. FasterRCNN can misclassify objects with similar textures, while MaskRCNN can more accurately detect such objects. However, both models can still correctly detect and label objects outside their context in most cases.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b:</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When transplanting objects into new images using MaskRCNN, the model is generally able to recognize the transplanted objects, especially for cases such as dogs and clocks. However, in some cases, such as TVs in dark backgrounds, the model may fail to detect the objects. This highlights the importance of background and lighting conditions for object detection.</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c:</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The background of an image plays a critical role in object detection accuracy, and overlapping or partially occluded objects can be challenging for the model. Duplicating objects in an image can provide additional information that can help the model detect and classify objects more accurately, especially if the duplicated object is in a different location or under different lighting conditions than the original object.</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Feature interference can be harmful to the detection process in MaskRCNN, as features obtained from pixels outside the region of interest can interfere with the predictions. Adding random noise can further amplify this issue. Therefore, it is essential to pay attention to the pixels and features included in the model's training and detection processes.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Style transfer can impact object detectability, as some styles may result in texture loss and non-uniform contours, making it more difficult for object detection models to identify objects. It is important to choose styles that preserve object details and contours to minimize the impact on object detection accuracy.</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38ef1ce02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238ef1ce022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38ef1ce0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38ef1ce0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38ef1ce022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38ef1ce022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38ef1ce02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38ef1ce02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rPr>
              <a:t>With FastText we retrieve as first image one that is very similar to the GT. Moreover, the correct GT image is retrieved as third image. With BERT the system has some problems as it retrieves also cars, or traffic environments, not only motor bikes.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267caa6ca0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267caa6ca0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227d08f2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2227d08f23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sz="1400">
                <a:solidFill>
                  <a:schemeClr val="dk1"/>
                </a:solidFill>
              </a:rPr>
              <a:t>Throughout our exploration of PyTorch, we have discovered its advantages over Keras, particularly in terms of computational efficiency and flexibility, which make it better suited for handling computationally-intensive projects.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Throughout the duration of this project, we delved into various visual recognition tasks, including object detection, instance segmentation, and metric learning for image retrieval. Our work allowed us to gain insight into the inner workings of Convolutional Neural Networks (CNNs), and their potential combined with different tasks like detection, segmentation and how it works relatively good still with out-of-context images. However, we also saw how feature interference may be a challenge.</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Our investigation into deep metric learning techniques revealed their utility in applications like image retrieval, particularly for cross-modal retrieval scenarios. Additionally, we found that mining techniques can enhance the generalization capabilities of these models. However, we must exercise caution when employing these methods, as they can also introduce complexities in the training process, depending on the nature of the study.</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38ef1ce0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238ef1ce02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s" sz="1200">
                <a:solidFill>
                  <a:srgbClr val="374151"/>
                </a:solidFill>
                <a:highlight>
                  <a:srgbClr val="F7F7F8"/>
                </a:highlight>
                <a:latin typeface="Roboto"/>
                <a:ea typeface="Roboto"/>
                <a:cs typeface="Roboto"/>
                <a:sym typeface="Roboto"/>
              </a:rPr>
              <a:t>Task a:</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Object detection models such as FasterRCNN and MaskRCNN can struggle with object recognition when textures are similar or when objects are outside their context. FasterRCNN can misclassify objects with similar textures, while MaskRCNN can more accurately detect such objects. However, both models can still correctly detect and label objects outside their context in most cases.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b:</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When transplanting objects into new images using MaskRCNN, the model is generally able to recognize the transplanted objects, especially for cases such as dogs and clocks. However, in some cases, such as TVs in dark backgrounds, the model may fail to detect the objects. This highlights the importance of background and lighting conditions for object detection.</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c:</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The background of an image plays a critical role in object detection accuracy, and overlapping or partially occluded objects can be challenging for the model. Duplicating objects in an image can provide additional information that can help the model detect and classify objects more accurately, especially if the duplicated object is in a different location or under different lighting conditions than the original object.</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Feature interference can be harmful to the detection process in MaskRCNN, as features obtained from pixels outside the region of interest can interfere with the predictions. Adding random noise can further amplify this issue. Therefore, it is essential to pay attention to the pixels and features included in the model's training and detection processes.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Style transfer can impact object detectability, as some styles may result in texture loss and non-uniform contours, making it more difficult for object detection models to identify objects. It is important to choose styles that preserve object details and contours to minimize the impact on object detection accuracy.</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8d719d26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38d719d26c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8d719d26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38d719d26c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s" sz="1200">
                <a:solidFill>
                  <a:srgbClr val="374151"/>
                </a:solidFill>
                <a:highlight>
                  <a:srgbClr val="F7F7F8"/>
                </a:highlight>
                <a:latin typeface="Roboto"/>
                <a:ea typeface="Roboto"/>
                <a:cs typeface="Roboto"/>
                <a:sym typeface="Roboto"/>
              </a:rPr>
              <a:t>Task a:</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Object detection models such as FasterRCNN and MaskRCNN can struggle with object recognition when textures are similar or when objects are outside their context. FasterRCNN can misclassify objects with similar textures, while MaskRCNN can more accurately detect such objects. However, both models can still correctly detect and label objects outside their context in most cases.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b:</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When transplanting objects into new images using MaskRCNN, the model is generally able to recognize the transplanted objects, especially for cases such as dogs and clocks. However, in some cases, such as TVs in dark backgrounds, the model may fail to detect the objects. This highlights the importance of background and lighting conditions for object detection.</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c:</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The background of an image plays a critical role in object detection accuracy, and overlapping or partially occluded objects can be challenging for the model. Duplicating objects in an image can provide additional information that can help the model detect and classify objects more accurately, especially if the duplicated object is in a different location or under different lighting conditions than the original object.</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Feature interference can be harmful to the detection process in MaskRCNN, as features obtained from pixels outside the region of interest can interfere with the predictions. Adding random noise can further amplify this issue. Therefore, it is essential to pay attention to the pixels and features included in the model's training and detection processes.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Style transfer can impact object detectability, as some styles may result in texture loss and non-uniform contours, making it more difficult for object detection models to identify objects. It is important to choose styles that preserve object details and contours to minimize the impact on object detection accuracy.</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8d6a2869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38d6a2869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8d719d26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38d719d26c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s">
                <a:solidFill>
                  <a:schemeClr val="dk1"/>
                </a:solidFill>
              </a:rPr>
              <a:t>Keras (high-level neural network API) has a simple architecture → more readable and easy to use.</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PyTorch provides a more low-level approach, we have more control of the network, training pipeline.</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Change in the dimensions with respect to Keras.</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We were able to replicate the same network successfully and similar results were achieved, although in our case Keras worked a bit better.</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Training may be slightly different and in Keras we optimized all the hyperparameters.</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8d719d26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38d719d26c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s" u="sng">
                <a:solidFill>
                  <a:schemeClr val="dk1"/>
                </a:solidFill>
              </a:rPr>
              <a:t>Detectron 2</a:t>
            </a:r>
            <a:r>
              <a:rPr b="1" lang="es">
                <a:solidFill>
                  <a:schemeClr val="dk1"/>
                </a:solidFill>
              </a:rPr>
              <a:t>  </a:t>
            </a:r>
            <a:r>
              <a:rPr lang="es">
                <a:solidFill>
                  <a:schemeClr val="dk1"/>
                </a:solidFill>
              </a:rPr>
              <a:t>→ Understanding detectron2 source code creating Pull Request to update the repository to create wheels for new hardware and code.</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s" u="sng">
                <a:solidFill>
                  <a:schemeClr val="dk1"/>
                </a:solidFill>
              </a:rPr>
              <a:t>Mask R-CNN </a:t>
            </a:r>
            <a:r>
              <a:rPr lang="es">
                <a:solidFill>
                  <a:schemeClr val="dk1"/>
                </a:solidFill>
              </a:rPr>
              <a:t>has better Average Precision and Recall than Faster R-CNN → Better in detecting objects in the KITTI-MOTS [2] dataset </a:t>
            </a:r>
            <a:endParaRPr>
              <a:solidFill>
                <a:schemeClr val="dk1"/>
              </a:solidFill>
            </a:endParaRPr>
          </a:p>
          <a:p>
            <a:pPr indent="0" lvl="0" marL="0" rtl="0" algn="l">
              <a:spcBef>
                <a:spcPts val="0"/>
              </a:spcBef>
              <a:spcAft>
                <a:spcPts val="0"/>
              </a:spcAft>
              <a:buClr>
                <a:schemeClr val="dk1"/>
              </a:buClr>
              <a:buSzPts val="1100"/>
              <a:buFont typeface="Arial"/>
              <a:buNone/>
            </a:pPr>
            <a:r>
              <a:t/>
            </a:r>
            <a:endParaRPr u="sng">
              <a:solidFill>
                <a:schemeClr val="dk1"/>
              </a:solidFill>
            </a:endParaRPr>
          </a:p>
          <a:p>
            <a:pPr indent="-298450" lvl="0" marL="457200" rtl="0" algn="l">
              <a:spcBef>
                <a:spcPts val="0"/>
              </a:spcBef>
              <a:spcAft>
                <a:spcPts val="0"/>
              </a:spcAft>
              <a:buClr>
                <a:schemeClr val="dk1"/>
              </a:buClr>
              <a:buSzPts val="1100"/>
              <a:buChar char="●"/>
            </a:pPr>
            <a:r>
              <a:rPr lang="es" u="sng">
                <a:solidFill>
                  <a:schemeClr val="dk1"/>
                </a:solidFill>
              </a:rPr>
              <a:t>Fine-tuning</a:t>
            </a:r>
            <a:endParaRPr u="sng">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 Improves a lot the performance on pedestrian’s class (+10 p)</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 Improves the overall results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Understanding Mixed Precision and another techniques for training and inference.</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8d719d26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38d719d26c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s">
                <a:solidFill>
                  <a:schemeClr val="dk1"/>
                </a:solidFill>
              </a:rPr>
              <a:t>In the majority of the cases, both Mask R-CNN[4] and Faster R-CNN[3] are still able to correctly detect and label objects outside their context.</a:t>
            </a:r>
            <a:endParaRPr>
              <a:solidFill>
                <a:schemeClr val="dk1"/>
              </a:solidFill>
            </a:endParaRPr>
          </a:p>
          <a:p>
            <a:pPr indent="0" lvl="0" marL="457200" rtl="0" algn="l">
              <a:spcBef>
                <a:spcPts val="0"/>
              </a:spcBef>
              <a:spcAft>
                <a:spcPts val="0"/>
              </a:spcAft>
              <a:buClr>
                <a:schemeClr val="dk1"/>
              </a:buClr>
              <a:buSzPts val="1100"/>
              <a:buFont typeface="Arial"/>
              <a:buNone/>
            </a:pPr>
            <a:r>
              <a:t/>
            </a:r>
            <a:endParaRPr sz="700">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Object detection with Mask R-CNN is generally more robust than with Faster R-CNN, especially in cases where object textures and colors are similar to the background. In some</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examples the background is also crucial to classify well the object.</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 </a:t>
            </a:r>
            <a:endParaRPr sz="700">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The amount of overlap is a determinant factor of whether or not the</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object instances are differentiated.</a:t>
            </a:r>
            <a:endParaRPr>
              <a:solidFill>
                <a:schemeClr val="dk1"/>
              </a:solidFill>
            </a:endParaRPr>
          </a:p>
          <a:p>
            <a:pPr indent="0" lvl="0" marL="457200" rtl="0" algn="l">
              <a:spcBef>
                <a:spcPts val="0"/>
              </a:spcBef>
              <a:spcAft>
                <a:spcPts val="0"/>
              </a:spcAft>
              <a:buClr>
                <a:schemeClr val="dk1"/>
              </a:buClr>
              <a:buSzPts val="1100"/>
              <a:buFont typeface="Arial"/>
              <a:buNone/>
            </a:pPr>
            <a:r>
              <a:t/>
            </a:r>
            <a:endParaRPr sz="700">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Feature interference can be harmful to the detection process in Mask </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R-CNN. Features obtained from pixels that do not belong to the actual </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object that we want to detect have an effect on the assigned class, even </a:t>
            </a:r>
            <a:endParaRPr>
              <a:solidFill>
                <a:schemeClr val="dk1"/>
              </a:solidFill>
            </a:endParaRPr>
          </a:p>
          <a:p>
            <a:pPr indent="0" lvl="0" marL="457200" rtl="0" algn="l">
              <a:spcBef>
                <a:spcPts val="0"/>
              </a:spcBef>
              <a:spcAft>
                <a:spcPts val="0"/>
              </a:spcAft>
              <a:buClr>
                <a:schemeClr val="dk1"/>
              </a:buClr>
              <a:buSzPts val="1100"/>
              <a:buFont typeface="Arial"/>
              <a:buNone/>
            </a:pPr>
            <a:r>
              <a:rPr lang="es">
                <a:solidFill>
                  <a:schemeClr val="dk1"/>
                </a:solidFill>
              </a:rPr>
              <a:t>for pixels outside the region of interest.</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4" name="Shape 54"/>
        <p:cNvGrpSpPr/>
        <p:nvPr/>
      </p:nvGrpSpPr>
      <p:grpSpPr>
        <a:xfrm>
          <a:off x="0" y="0"/>
          <a:ext cx="0" cy="0"/>
          <a:chOff x="0" y="0"/>
          <a:chExt cx="0" cy="0"/>
        </a:xfrm>
      </p:grpSpPr>
      <p:grpSp>
        <p:nvGrpSpPr>
          <p:cNvPr id="55" name="Google Shape;55;g22627a196f5_0_97"/>
          <p:cNvGrpSpPr/>
          <p:nvPr/>
        </p:nvGrpSpPr>
        <p:grpSpPr>
          <a:xfrm>
            <a:off x="830392" y="1191256"/>
            <a:ext cx="745763" cy="45826"/>
            <a:chOff x="4580561" y="2589004"/>
            <a:chExt cx="1064464" cy="25200"/>
          </a:xfrm>
        </p:grpSpPr>
        <p:sp>
          <p:nvSpPr>
            <p:cNvPr id="56" name="Google Shape;56;g22627a196f5_0_9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22627a196f5_0_9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g22627a196f5_0_9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9" name="Google Shape;59;g22627a196f5_0_9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0" name="Shape 60"/>
        <p:cNvGrpSpPr/>
        <p:nvPr/>
      </p:nvGrpSpPr>
      <p:grpSpPr>
        <a:xfrm>
          <a:off x="0" y="0"/>
          <a:ext cx="0" cy="0"/>
          <a:chOff x="0" y="0"/>
          <a:chExt cx="0" cy="0"/>
        </a:xfrm>
      </p:grpSpPr>
      <p:sp>
        <p:nvSpPr>
          <p:cNvPr id="61" name="Google Shape;61;g22627a196f5_0_8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 name="Google Shape;62;g22627a196f5_0_89"/>
          <p:cNvGrpSpPr/>
          <p:nvPr/>
        </p:nvGrpSpPr>
        <p:grpSpPr>
          <a:xfrm>
            <a:off x="830392" y="1191256"/>
            <a:ext cx="745763" cy="45826"/>
            <a:chOff x="4580561" y="2589004"/>
            <a:chExt cx="1064464" cy="25200"/>
          </a:xfrm>
        </p:grpSpPr>
        <p:sp>
          <p:nvSpPr>
            <p:cNvPr id="63" name="Google Shape;63;g22627a196f5_0_8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22627a196f5_0_8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g22627a196f5_0_8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6" name="Google Shape;66;g22627a196f5_0_8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7" name="Google Shape;67;g22627a196f5_0_8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g22627a196f5_0_10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 name="Google Shape;70;g22627a196f5_0_103"/>
          <p:cNvGrpSpPr/>
          <p:nvPr/>
        </p:nvGrpSpPr>
        <p:grpSpPr>
          <a:xfrm>
            <a:off x="830392" y="1191256"/>
            <a:ext cx="745763" cy="45826"/>
            <a:chOff x="4580561" y="2589004"/>
            <a:chExt cx="1064464" cy="25200"/>
          </a:xfrm>
        </p:grpSpPr>
        <p:sp>
          <p:nvSpPr>
            <p:cNvPr id="71" name="Google Shape;71;g22627a196f5_0_10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22627a196f5_0_10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g22627a196f5_0_103"/>
          <p:cNvSpPr txBox="1"/>
          <p:nvPr>
            <p:ph type="title"/>
          </p:nvPr>
        </p:nvSpPr>
        <p:spPr>
          <a:xfrm>
            <a:off x="729450" y="571925"/>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74" name="Google Shape;74;g22627a196f5_0_103"/>
          <p:cNvSpPr txBox="1"/>
          <p:nvPr>
            <p:ph idx="1" type="body"/>
          </p:nvPr>
        </p:nvSpPr>
        <p:spPr>
          <a:xfrm>
            <a:off x="729450" y="1321200"/>
            <a:ext cx="7688700" cy="3428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5" name="Google Shape;75;g22627a196f5_0_10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g22627a196f5_0_1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g22627a196f5_0_111"/>
          <p:cNvGrpSpPr/>
          <p:nvPr/>
        </p:nvGrpSpPr>
        <p:grpSpPr>
          <a:xfrm>
            <a:off x="830392" y="1191256"/>
            <a:ext cx="745763" cy="45826"/>
            <a:chOff x="4580561" y="2589004"/>
            <a:chExt cx="1064464" cy="25200"/>
          </a:xfrm>
        </p:grpSpPr>
        <p:sp>
          <p:nvSpPr>
            <p:cNvPr id="79" name="Google Shape;79;g22627a196f5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22627a196f5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g22627a196f5_0_111"/>
          <p:cNvSpPr txBox="1"/>
          <p:nvPr>
            <p:ph type="title"/>
          </p:nvPr>
        </p:nvSpPr>
        <p:spPr>
          <a:xfrm>
            <a:off x="727800" y="571925"/>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82" name="Google Shape;82;g22627a196f5_0_111"/>
          <p:cNvSpPr txBox="1"/>
          <p:nvPr>
            <p:ph idx="1" type="body"/>
          </p:nvPr>
        </p:nvSpPr>
        <p:spPr>
          <a:xfrm>
            <a:off x="729325" y="1237075"/>
            <a:ext cx="3774300" cy="3512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3" name="Google Shape;83;g22627a196f5_0_111"/>
          <p:cNvSpPr txBox="1"/>
          <p:nvPr>
            <p:ph idx="2" type="body"/>
          </p:nvPr>
        </p:nvSpPr>
        <p:spPr>
          <a:xfrm>
            <a:off x="4643600" y="1237075"/>
            <a:ext cx="3774300" cy="3512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4" name="Google Shape;84;g22627a196f5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g22627a196f5_0_1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 name="Google Shape;87;g22627a196f5_0_120"/>
          <p:cNvGrpSpPr/>
          <p:nvPr/>
        </p:nvGrpSpPr>
        <p:grpSpPr>
          <a:xfrm>
            <a:off x="830392" y="1191256"/>
            <a:ext cx="745763" cy="45826"/>
            <a:chOff x="4580561" y="2589004"/>
            <a:chExt cx="1064464" cy="25200"/>
          </a:xfrm>
        </p:grpSpPr>
        <p:sp>
          <p:nvSpPr>
            <p:cNvPr id="88" name="Google Shape;88;g22627a196f5_0_1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22627a196f5_0_1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g22627a196f5_0_120"/>
          <p:cNvSpPr txBox="1"/>
          <p:nvPr>
            <p:ph type="title"/>
          </p:nvPr>
        </p:nvSpPr>
        <p:spPr>
          <a:xfrm>
            <a:off x="727800" y="571925"/>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91" name="Google Shape;91;g22627a196f5_0_1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g22627a196f5_0_1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g22627a196f5_0_127"/>
          <p:cNvGrpSpPr/>
          <p:nvPr/>
        </p:nvGrpSpPr>
        <p:grpSpPr>
          <a:xfrm>
            <a:off x="830392" y="1191256"/>
            <a:ext cx="745763" cy="45826"/>
            <a:chOff x="4580561" y="2589004"/>
            <a:chExt cx="1064464" cy="25200"/>
          </a:xfrm>
        </p:grpSpPr>
        <p:sp>
          <p:nvSpPr>
            <p:cNvPr id="95" name="Google Shape;95;g22627a196f5_0_1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2627a196f5_0_1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g22627a196f5_0_12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98" name="Google Shape;98;g22627a196f5_0_12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9" name="Google Shape;99;g22627a196f5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g22627a196f5_0_135"/>
          <p:cNvGrpSpPr/>
          <p:nvPr/>
        </p:nvGrpSpPr>
        <p:grpSpPr>
          <a:xfrm>
            <a:off x="830392" y="4169130"/>
            <a:ext cx="745763" cy="45826"/>
            <a:chOff x="4580561" y="2589004"/>
            <a:chExt cx="1064464" cy="25200"/>
          </a:xfrm>
        </p:grpSpPr>
        <p:sp>
          <p:nvSpPr>
            <p:cNvPr id="102" name="Google Shape;102;g22627a196f5_0_1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22627a196f5_0_1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g22627a196f5_0_1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5" name="Google Shape;105;g22627a196f5_0_1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g22627a196f5_0_14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g22627a196f5_0_141"/>
          <p:cNvGrpSpPr/>
          <p:nvPr/>
        </p:nvGrpSpPr>
        <p:grpSpPr>
          <a:xfrm>
            <a:off x="830392" y="1191256"/>
            <a:ext cx="745763" cy="45826"/>
            <a:chOff x="4580561" y="2589004"/>
            <a:chExt cx="1064464" cy="25200"/>
          </a:xfrm>
        </p:grpSpPr>
        <p:sp>
          <p:nvSpPr>
            <p:cNvPr id="109" name="Google Shape;109;g22627a196f5_0_1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22627a196f5_0_1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g22627a196f5_0_14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12" name="Google Shape;112;g22627a196f5_0_14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3" name="Google Shape;113;g22627a196f5_0_14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4" name="Google Shape;114;g22627a196f5_0_1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g22627a196f5_0_15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17" name="Google Shape;117;g22627a196f5_0_1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g22627a196f5_0_153"/>
          <p:cNvGrpSpPr/>
          <p:nvPr/>
        </p:nvGrpSpPr>
        <p:grpSpPr>
          <a:xfrm>
            <a:off x="830392" y="4169130"/>
            <a:ext cx="745763" cy="45826"/>
            <a:chOff x="4580561" y="2589004"/>
            <a:chExt cx="1064464" cy="25200"/>
          </a:xfrm>
        </p:grpSpPr>
        <p:sp>
          <p:nvSpPr>
            <p:cNvPr id="120" name="Google Shape;120;g22627a196f5_0_15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22627a196f5_0_15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22627a196f5_0_15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3" name="Google Shape;123;g22627a196f5_0_15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124" name="Google Shape;124;g22627a196f5_0_1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g22627a196f5_0_1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g22627a196f5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52" name="Google Shape;52;g22627a196f5_0_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3" name="Google Shape;53;g22627a196f5_0_8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7.png"/><Relationship Id="rId9" Type="http://schemas.openxmlformats.org/officeDocument/2006/relationships/image" Target="../media/image24.png"/><Relationship Id="rId5" Type="http://schemas.openxmlformats.org/officeDocument/2006/relationships/image" Target="../media/image37.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jp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jp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45.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36.png"/><Relationship Id="rId10" Type="http://schemas.openxmlformats.org/officeDocument/2006/relationships/image" Target="../media/image39.png"/><Relationship Id="rId9" Type="http://schemas.openxmlformats.org/officeDocument/2006/relationships/image" Target="../media/image40.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jpg"/><Relationship Id="rId8"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53.png"/><Relationship Id="rId11" Type="http://schemas.openxmlformats.org/officeDocument/2006/relationships/image" Target="../media/image56.png"/><Relationship Id="rId10" Type="http://schemas.openxmlformats.org/officeDocument/2006/relationships/image" Target="../media/image54.png"/><Relationship Id="rId12" Type="http://schemas.openxmlformats.org/officeDocument/2006/relationships/image" Target="../media/image58.png"/><Relationship Id="rId9"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image" Target="../media/image66.png"/><Relationship Id="rId11" Type="http://schemas.openxmlformats.org/officeDocument/2006/relationships/image" Target="../media/image68.png"/><Relationship Id="rId10" Type="http://schemas.openxmlformats.org/officeDocument/2006/relationships/image" Target="../media/image65.png"/><Relationship Id="rId12" Type="http://schemas.openxmlformats.org/officeDocument/2006/relationships/image" Target="../media/image69.png"/><Relationship Id="rId9" Type="http://schemas.openxmlformats.org/officeDocument/2006/relationships/image" Target="../media/image67.png"/><Relationship Id="rId5" Type="http://schemas.openxmlformats.org/officeDocument/2006/relationships/image" Target="../media/image64.png"/><Relationship Id="rId6" Type="http://schemas.openxmlformats.org/officeDocument/2006/relationships/image" Target="../media/image61.png"/><Relationship Id="rId7" Type="http://schemas.openxmlformats.org/officeDocument/2006/relationships/image" Target="../media/image63.png"/><Relationship Id="rId8"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hyperlink" Target="https://arxiv.org/abs/1703.06870" TargetMode="External"/><Relationship Id="rId5" Type="http://schemas.openxmlformats.org/officeDocument/2006/relationships/hyperlink" Target="https://arxiv.org/abs/1405.031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4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8.png"/><Relationship Id="rId7" Type="http://schemas.openxmlformats.org/officeDocument/2006/relationships/image" Target="../media/image7.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0.png"/><Relationship Id="rId5" Type="http://schemas.openxmlformats.org/officeDocument/2006/relationships/image" Target="../media/image70.gif"/><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
          <p:cNvSpPr txBox="1"/>
          <p:nvPr>
            <p:ph type="ctrTitle"/>
          </p:nvPr>
        </p:nvSpPr>
        <p:spPr>
          <a:xfrm>
            <a:off x="1362102" y="756800"/>
            <a:ext cx="64809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lang="es" sz="3805"/>
              <a:t>M5 – Visual Recognition</a:t>
            </a:r>
            <a:endParaRPr sz="3805"/>
          </a:p>
          <a:p>
            <a:pPr indent="0" lvl="0" marL="0" rtl="0" algn="ctr">
              <a:lnSpc>
                <a:spcPct val="100000"/>
              </a:lnSpc>
              <a:spcBef>
                <a:spcPts val="0"/>
              </a:spcBef>
              <a:spcAft>
                <a:spcPts val="0"/>
              </a:spcAft>
              <a:buSzPts val="990"/>
              <a:buNone/>
            </a:pPr>
            <a:r>
              <a:t/>
            </a:r>
            <a:endParaRPr sz="2004"/>
          </a:p>
        </p:txBody>
      </p:sp>
      <p:sp>
        <p:nvSpPr>
          <p:cNvPr id="132" name="Google Shape;132;p1"/>
          <p:cNvSpPr txBox="1"/>
          <p:nvPr>
            <p:ph idx="1" type="subTitle"/>
          </p:nvPr>
        </p:nvSpPr>
        <p:spPr>
          <a:xfrm>
            <a:off x="311700" y="2986825"/>
            <a:ext cx="8520600" cy="20010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Project: Cross-modal Retrieval</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b="1" lang="es" sz="1667">
                <a:solidFill>
                  <a:schemeClr val="dk1"/>
                </a:solidFill>
              </a:rPr>
              <a:t>Final Presentation</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lang="es" sz="1035">
                <a:solidFill>
                  <a:schemeClr val="dk1"/>
                </a:solidFill>
              </a:rPr>
              <a:t>Group 3: Guillem Capellera, Abel García, Johnny Nuñez and Anna Oliveras</a:t>
            </a:r>
            <a:endParaRPr sz="1035">
              <a:solidFill>
                <a:schemeClr val="dk1"/>
              </a:solidFill>
            </a:endParaRPr>
          </a:p>
          <a:p>
            <a:pPr indent="0" lvl="0" marL="0" rtl="0" algn="ctr">
              <a:lnSpc>
                <a:spcPct val="100000"/>
              </a:lnSpc>
              <a:spcBef>
                <a:spcPts val="0"/>
              </a:spcBef>
              <a:spcAft>
                <a:spcPts val="0"/>
              </a:spcAft>
              <a:buSzPts val="1018"/>
              <a:buNone/>
            </a:pPr>
            <a:r>
              <a:t/>
            </a:r>
            <a:endParaRPr sz="2590"/>
          </a:p>
        </p:txBody>
      </p:sp>
      <p:pic>
        <p:nvPicPr>
          <p:cNvPr id="133" name="Google Shape;133;p1"/>
          <p:cNvPicPr preferRelativeResize="0"/>
          <p:nvPr/>
        </p:nvPicPr>
        <p:blipFill rotWithShape="1">
          <a:blip r:embed="rId3">
            <a:alphaModFix/>
          </a:blip>
          <a:srcRect b="0" l="0" r="0" t="9934"/>
          <a:stretch/>
        </p:blipFill>
        <p:spPr>
          <a:xfrm>
            <a:off x="0" y="0"/>
            <a:ext cx="2988650" cy="963575"/>
          </a:xfrm>
          <a:prstGeom prst="rect">
            <a:avLst/>
          </a:prstGeom>
          <a:noFill/>
          <a:ln>
            <a:noFill/>
          </a:ln>
        </p:spPr>
      </p:pic>
      <p:pic>
        <p:nvPicPr>
          <p:cNvPr id="134" name="Google Shape;134;p1"/>
          <p:cNvPicPr preferRelativeResize="0"/>
          <p:nvPr/>
        </p:nvPicPr>
        <p:blipFill rotWithShape="1">
          <a:blip r:embed="rId4">
            <a:alphaModFix/>
          </a:blip>
          <a:srcRect b="0" l="0" r="0" t="0"/>
          <a:stretch/>
        </p:blipFill>
        <p:spPr>
          <a:xfrm>
            <a:off x="0" y="4935825"/>
            <a:ext cx="8307276" cy="207675"/>
          </a:xfrm>
          <a:prstGeom prst="rect">
            <a:avLst/>
          </a:prstGeom>
          <a:noFill/>
          <a:ln>
            <a:noFill/>
          </a:ln>
        </p:spPr>
      </p:pic>
      <p:sp>
        <p:nvSpPr>
          <p:cNvPr id="135" name="Google Shape;135;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38d719d26c_0_119"/>
          <p:cNvSpPr/>
          <p:nvPr/>
        </p:nvSpPr>
        <p:spPr>
          <a:xfrm>
            <a:off x="6389475" y="47600"/>
            <a:ext cx="2631600" cy="2379600"/>
          </a:xfrm>
          <a:prstGeom prst="roundRect">
            <a:avLst>
              <a:gd fmla="val 9378"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38d719d26c_0_119"/>
          <p:cNvSpPr/>
          <p:nvPr/>
        </p:nvSpPr>
        <p:spPr>
          <a:xfrm>
            <a:off x="358925" y="921350"/>
            <a:ext cx="5867700" cy="683700"/>
          </a:xfrm>
          <a:prstGeom prst="roundRect">
            <a:avLst>
              <a:gd fmla="val 16667"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38d719d26c_0_119"/>
          <p:cNvSpPr/>
          <p:nvPr/>
        </p:nvSpPr>
        <p:spPr>
          <a:xfrm>
            <a:off x="358925" y="1785475"/>
            <a:ext cx="8662200" cy="3021300"/>
          </a:xfrm>
          <a:prstGeom prst="roundRect">
            <a:avLst>
              <a:gd fmla="val 9378"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38d719d26c_0_119"/>
          <p:cNvSpPr txBox="1"/>
          <p:nvPr/>
        </p:nvSpPr>
        <p:spPr>
          <a:xfrm>
            <a:off x="374475" y="923575"/>
            <a:ext cx="6015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Goals</a:t>
            </a:r>
            <a:endParaRPr b="1" sz="1100"/>
          </a:p>
          <a:p>
            <a:pPr indent="-298450" lvl="0" marL="457200" rtl="0" algn="l">
              <a:spcBef>
                <a:spcPts val="0"/>
              </a:spcBef>
              <a:spcAft>
                <a:spcPts val="0"/>
              </a:spcAft>
              <a:buSzPts val="1100"/>
              <a:buChar char="●"/>
            </a:pPr>
            <a:r>
              <a:rPr lang="es" sz="1100"/>
              <a:t>Perform image Retrieval on COCO [6] with Faster R-CNN [3] or Mask R-CNN [4]</a:t>
            </a:r>
            <a:endParaRPr sz="1100"/>
          </a:p>
          <a:p>
            <a:pPr indent="-298450" lvl="1" marL="1371600" rtl="0" algn="l">
              <a:spcBef>
                <a:spcPts val="0"/>
              </a:spcBef>
              <a:spcAft>
                <a:spcPts val="0"/>
              </a:spcAft>
              <a:buSzPts val="1100"/>
              <a:buChar char="○"/>
            </a:pPr>
            <a:r>
              <a:rPr lang="es" sz="1100"/>
              <a:t>Train the model on metric learning → Siamese and Triplet Networks</a:t>
            </a:r>
            <a:endParaRPr sz="1100"/>
          </a:p>
          <a:p>
            <a:pPr indent="0" lvl="0" marL="0" rtl="0" algn="l">
              <a:spcBef>
                <a:spcPts val="0"/>
              </a:spcBef>
              <a:spcAft>
                <a:spcPts val="0"/>
              </a:spcAft>
              <a:buNone/>
            </a:pPr>
            <a:r>
              <a:t/>
            </a:r>
            <a:endParaRPr/>
          </a:p>
        </p:txBody>
      </p:sp>
      <p:sp>
        <p:nvSpPr>
          <p:cNvPr id="274" name="Google Shape;274;g238d719d26c_0_119"/>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Week 4: Image Retrieval</a:t>
            </a:r>
            <a:endParaRPr>
              <a:solidFill>
                <a:schemeClr val="accent5"/>
              </a:solidFill>
            </a:endParaRPr>
          </a:p>
        </p:txBody>
      </p:sp>
      <p:pic>
        <p:nvPicPr>
          <p:cNvPr id="275" name="Google Shape;275;g238d719d26c_0_119"/>
          <p:cNvPicPr preferRelativeResize="0"/>
          <p:nvPr/>
        </p:nvPicPr>
        <p:blipFill rotWithShape="1">
          <a:blip r:embed="rId3">
            <a:alphaModFix/>
          </a:blip>
          <a:srcRect b="0" l="0" r="0" t="0"/>
          <a:stretch/>
        </p:blipFill>
        <p:spPr>
          <a:xfrm>
            <a:off x="-76200" y="4935825"/>
            <a:ext cx="8307277" cy="207675"/>
          </a:xfrm>
          <a:prstGeom prst="rect">
            <a:avLst/>
          </a:prstGeom>
          <a:noFill/>
          <a:ln>
            <a:noFill/>
          </a:ln>
        </p:spPr>
      </p:pic>
      <p:sp>
        <p:nvSpPr>
          <p:cNvPr id="276" name="Google Shape;276;g238d719d26c_0_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77" name="Google Shape;277;g238d719d26c_0_119"/>
          <p:cNvSpPr txBox="1"/>
          <p:nvPr/>
        </p:nvSpPr>
        <p:spPr>
          <a:xfrm>
            <a:off x="8661400" y="16636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238d719d26c_0_119"/>
          <p:cNvSpPr/>
          <p:nvPr/>
        </p:nvSpPr>
        <p:spPr>
          <a:xfrm>
            <a:off x="6933850" y="1987500"/>
            <a:ext cx="2078100" cy="1009200"/>
          </a:xfrm>
          <a:prstGeom prst="roundRect">
            <a:avLst>
              <a:gd fmla="val 10578"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38d719d26c_0_119"/>
          <p:cNvSpPr/>
          <p:nvPr/>
        </p:nvSpPr>
        <p:spPr>
          <a:xfrm>
            <a:off x="6204825" y="2046175"/>
            <a:ext cx="318000" cy="372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38d719d26c_0_119"/>
          <p:cNvSpPr/>
          <p:nvPr/>
        </p:nvSpPr>
        <p:spPr>
          <a:xfrm>
            <a:off x="8980850" y="2214575"/>
            <a:ext cx="73200" cy="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38d719d26c_0_119"/>
          <p:cNvSpPr/>
          <p:nvPr/>
        </p:nvSpPr>
        <p:spPr>
          <a:xfrm>
            <a:off x="8987725" y="2289625"/>
            <a:ext cx="73200" cy="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38d719d26c_0_119"/>
          <p:cNvSpPr/>
          <p:nvPr/>
        </p:nvSpPr>
        <p:spPr>
          <a:xfrm>
            <a:off x="8987725" y="2371800"/>
            <a:ext cx="73200" cy="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g238d719d26c_0_119"/>
          <p:cNvPicPr preferRelativeResize="0"/>
          <p:nvPr/>
        </p:nvPicPr>
        <p:blipFill>
          <a:blip r:embed="rId4">
            <a:alphaModFix/>
          </a:blip>
          <a:stretch>
            <a:fillRect/>
          </a:stretch>
        </p:blipFill>
        <p:spPr>
          <a:xfrm>
            <a:off x="7824269" y="3054500"/>
            <a:ext cx="1010456" cy="621625"/>
          </a:xfrm>
          <a:prstGeom prst="rect">
            <a:avLst/>
          </a:prstGeom>
          <a:noFill/>
          <a:ln>
            <a:noFill/>
          </a:ln>
        </p:spPr>
      </p:pic>
      <p:pic>
        <p:nvPicPr>
          <p:cNvPr id="284" name="Google Shape;284;g238d719d26c_0_119"/>
          <p:cNvPicPr preferRelativeResize="0"/>
          <p:nvPr/>
        </p:nvPicPr>
        <p:blipFill rotWithShape="1">
          <a:blip r:embed="rId5">
            <a:alphaModFix/>
          </a:blip>
          <a:srcRect b="0" l="0" r="0" t="0"/>
          <a:stretch/>
        </p:blipFill>
        <p:spPr>
          <a:xfrm>
            <a:off x="6504775" y="98175"/>
            <a:ext cx="2401001" cy="861900"/>
          </a:xfrm>
          <a:prstGeom prst="rect">
            <a:avLst/>
          </a:prstGeom>
          <a:noFill/>
          <a:ln>
            <a:noFill/>
          </a:ln>
        </p:spPr>
      </p:pic>
      <p:pic>
        <p:nvPicPr>
          <p:cNvPr id="285" name="Google Shape;285;g238d719d26c_0_119"/>
          <p:cNvPicPr preferRelativeResize="0"/>
          <p:nvPr/>
        </p:nvPicPr>
        <p:blipFill rotWithShape="1">
          <a:blip r:embed="rId6">
            <a:alphaModFix/>
          </a:blip>
          <a:srcRect b="0" l="0" r="0" t="15640"/>
          <a:stretch/>
        </p:blipFill>
        <p:spPr>
          <a:xfrm>
            <a:off x="6723250" y="2996700"/>
            <a:ext cx="1057325" cy="805050"/>
          </a:xfrm>
          <a:prstGeom prst="rect">
            <a:avLst/>
          </a:prstGeom>
          <a:noFill/>
          <a:ln>
            <a:noFill/>
          </a:ln>
        </p:spPr>
      </p:pic>
      <p:pic>
        <p:nvPicPr>
          <p:cNvPr id="286" name="Google Shape;286;g238d719d26c_0_119"/>
          <p:cNvPicPr preferRelativeResize="0"/>
          <p:nvPr/>
        </p:nvPicPr>
        <p:blipFill rotWithShape="1">
          <a:blip r:embed="rId7">
            <a:alphaModFix/>
          </a:blip>
          <a:srcRect b="0" l="25611" r="0" t="0"/>
          <a:stretch/>
        </p:blipFill>
        <p:spPr>
          <a:xfrm>
            <a:off x="5575675" y="3752325"/>
            <a:ext cx="3259050" cy="1009200"/>
          </a:xfrm>
          <a:prstGeom prst="rect">
            <a:avLst/>
          </a:prstGeom>
          <a:noFill/>
          <a:ln>
            <a:noFill/>
          </a:ln>
        </p:spPr>
      </p:pic>
      <p:pic>
        <p:nvPicPr>
          <p:cNvPr id="287" name="Google Shape;287;g238d719d26c_0_119"/>
          <p:cNvPicPr preferRelativeResize="0"/>
          <p:nvPr/>
        </p:nvPicPr>
        <p:blipFill rotWithShape="1">
          <a:blip r:embed="rId6">
            <a:alphaModFix/>
          </a:blip>
          <a:srcRect b="87186" l="0" r="0" t="0"/>
          <a:stretch/>
        </p:blipFill>
        <p:spPr>
          <a:xfrm>
            <a:off x="6799450" y="2988325"/>
            <a:ext cx="1057325" cy="122275"/>
          </a:xfrm>
          <a:prstGeom prst="rect">
            <a:avLst/>
          </a:prstGeom>
          <a:noFill/>
          <a:ln>
            <a:noFill/>
          </a:ln>
        </p:spPr>
      </p:pic>
      <p:sp>
        <p:nvSpPr>
          <p:cNvPr id="288" name="Google Shape;288;g238d719d26c_0_119"/>
          <p:cNvSpPr/>
          <p:nvPr/>
        </p:nvSpPr>
        <p:spPr>
          <a:xfrm>
            <a:off x="6375050" y="1722525"/>
            <a:ext cx="2750400" cy="1014600"/>
          </a:xfrm>
          <a:prstGeom prst="roundRect">
            <a:avLst>
              <a:gd fmla="val 13858"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g238d719d26c_0_119"/>
          <p:cNvCxnSpPr/>
          <p:nvPr/>
        </p:nvCxnSpPr>
        <p:spPr>
          <a:xfrm>
            <a:off x="9021925" y="1717675"/>
            <a:ext cx="0" cy="1038600"/>
          </a:xfrm>
          <a:prstGeom prst="straightConnector1">
            <a:avLst/>
          </a:prstGeom>
          <a:noFill/>
          <a:ln cap="flat" cmpd="sng" w="9525">
            <a:solidFill>
              <a:schemeClr val="accent5"/>
            </a:solidFill>
            <a:prstDash val="dash"/>
            <a:round/>
            <a:headEnd len="med" w="med" type="none"/>
            <a:tailEnd len="med" w="med" type="none"/>
          </a:ln>
        </p:spPr>
      </p:cxnSp>
      <p:pic>
        <p:nvPicPr>
          <p:cNvPr id="290" name="Google Shape;290;g238d719d26c_0_119"/>
          <p:cNvPicPr preferRelativeResize="0"/>
          <p:nvPr/>
        </p:nvPicPr>
        <p:blipFill>
          <a:blip r:embed="rId8">
            <a:alphaModFix/>
          </a:blip>
          <a:stretch>
            <a:fillRect/>
          </a:stretch>
        </p:blipFill>
        <p:spPr>
          <a:xfrm>
            <a:off x="6880352" y="1019725"/>
            <a:ext cx="1999100" cy="1968600"/>
          </a:xfrm>
          <a:prstGeom prst="rect">
            <a:avLst/>
          </a:prstGeom>
          <a:noFill/>
          <a:ln>
            <a:noFill/>
          </a:ln>
        </p:spPr>
      </p:pic>
      <p:sp>
        <p:nvSpPr>
          <p:cNvPr id="291" name="Google Shape;291;g238d719d26c_0_119"/>
          <p:cNvSpPr txBox="1"/>
          <p:nvPr/>
        </p:nvSpPr>
        <p:spPr>
          <a:xfrm>
            <a:off x="341900" y="1788475"/>
            <a:ext cx="64014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  Results</a:t>
            </a:r>
            <a:endParaRPr b="1" sz="1100"/>
          </a:p>
          <a:p>
            <a:pPr indent="0" lvl="0" marL="0" rtl="0" algn="l">
              <a:spcBef>
                <a:spcPts val="0"/>
              </a:spcBef>
              <a:spcAft>
                <a:spcPts val="0"/>
              </a:spcAft>
              <a:buNone/>
            </a:pPr>
            <a:r>
              <a:t/>
            </a:r>
            <a:endParaRPr b="1" sz="1100"/>
          </a:p>
          <a:p>
            <a:pPr indent="-298450" lvl="0" marL="457200" rtl="0" algn="l">
              <a:spcBef>
                <a:spcPts val="0"/>
              </a:spcBef>
              <a:spcAft>
                <a:spcPts val="0"/>
              </a:spcAft>
              <a:buSzPts val="1100"/>
              <a:buChar char="●"/>
            </a:pPr>
            <a:r>
              <a:rPr lang="es" sz="1100"/>
              <a:t>Image retrieval with Resnet-50 [7] resulted in worse results than when using the Siamese or Triplet networks.</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s" sz="1100"/>
              <a:t>Triplet networks are harder to train and in our case it performed slightly worse than Siamese.</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s" sz="1100"/>
              <a:t>TSME and UMAP are powerful tools to understand metric learning and imagine better the distribution of the classes.  </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s" sz="1100"/>
              <a:t>Image retrieval </a:t>
            </a:r>
            <a:r>
              <a:rPr lang="es" sz="1100"/>
              <a:t>with</a:t>
            </a:r>
            <a:r>
              <a:rPr lang="es" sz="1100"/>
              <a:t> Faster-RCNN with ResNet-50 as the backbone:</a:t>
            </a:r>
            <a:endParaRPr sz="1100"/>
          </a:p>
          <a:p>
            <a:pPr indent="0" lvl="0" marL="457200" rtl="0" algn="l">
              <a:spcBef>
                <a:spcPts val="0"/>
              </a:spcBef>
              <a:spcAft>
                <a:spcPts val="0"/>
              </a:spcAft>
              <a:buNone/>
            </a:pPr>
            <a:r>
              <a:rPr lang="es" sz="1100"/>
              <a:t>→ The method without the FC layer → lower loss values.</a:t>
            </a:r>
            <a:endParaRPr sz="1100"/>
          </a:p>
          <a:p>
            <a:pPr indent="0" lvl="0" marL="457200" rtl="0" algn="l">
              <a:spcBef>
                <a:spcPts val="0"/>
              </a:spcBef>
              <a:spcAft>
                <a:spcPts val="0"/>
              </a:spcAft>
              <a:buNone/>
            </a:pPr>
            <a:r>
              <a:rPr lang="es" sz="1100"/>
              <a:t>→ Visual inspection of the retrieved images shows room for improvement. </a:t>
            </a:r>
            <a:endParaRPr sz="1100"/>
          </a:p>
          <a:p>
            <a:pPr indent="0" lvl="0" marL="457200" rtl="0" algn="l">
              <a:spcBef>
                <a:spcPts val="0"/>
              </a:spcBef>
              <a:spcAft>
                <a:spcPts val="0"/>
              </a:spcAft>
              <a:buNone/>
            </a:pPr>
            <a:r>
              <a:rPr lang="es" sz="1100"/>
              <a:t>→ M</a:t>
            </a:r>
            <a:r>
              <a:rPr lang="es" sz="1100"/>
              <a:t>ore rigorous metrics and alternative approaches should be explored </a:t>
            </a:r>
            <a:endParaRPr sz="1100"/>
          </a:p>
          <a:p>
            <a:pPr indent="0" lvl="0" marL="0" rtl="0" algn="l">
              <a:spcBef>
                <a:spcPts val="0"/>
              </a:spcBef>
              <a:spcAft>
                <a:spcPts val="0"/>
              </a:spcAft>
              <a:buNone/>
            </a:pPr>
            <a:r>
              <a:rPr lang="es" sz="1100"/>
              <a:t>                to enhance retrieval performance.</a:t>
            </a:r>
            <a:endParaRPr sz="1100"/>
          </a:p>
          <a:p>
            <a:pPr indent="0" lvl="0" marL="457200" rtl="0" algn="l">
              <a:spcBef>
                <a:spcPts val="0"/>
              </a:spcBef>
              <a:spcAft>
                <a:spcPts val="0"/>
              </a:spcAft>
              <a:buNone/>
            </a:pPr>
            <a:r>
              <a:t/>
            </a:r>
            <a:endParaRPr sz="1100"/>
          </a:p>
          <a:p>
            <a:pPr indent="0" lvl="0" marL="914400" rtl="0" algn="l">
              <a:spcBef>
                <a:spcPts val="0"/>
              </a:spcBef>
              <a:spcAft>
                <a:spcPts val="0"/>
              </a:spcAft>
              <a:buNone/>
            </a:pPr>
            <a:r>
              <a:t/>
            </a:r>
            <a:endParaRPr/>
          </a:p>
        </p:txBody>
      </p:sp>
      <p:sp>
        <p:nvSpPr>
          <p:cNvPr id="292" name="Google Shape;292;g238d719d26c_0_119"/>
          <p:cNvSpPr/>
          <p:nvPr/>
        </p:nvSpPr>
        <p:spPr>
          <a:xfrm>
            <a:off x="8990100" y="2749625"/>
            <a:ext cx="78600" cy="14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38d719d26c_0_119"/>
          <p:cNvSpPr txBox="1"/>
          <p:nvPr/>
        </p:nvSpPr>
        <p:spPr>
          <a:xfrm>
            <a:off x="8184950" y="2691225"/>
            <a:ext cx="872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
              <a:t>with </a:t>
            </a:r>
            <a:r>
              <a:rPr b="1" lang="es" sz="400"/>
              <a:t>Siamese </a:t>
            </a:r>
            <a:r>
              <a:rPr lang="es" sz="400"/>
              <a:t>network</a:t>
            </a:r>
            <a:endParaRPr sz="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38d719d26c_0_171"/>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s"/>
              <a:t>3</a:t>
            </a:r>
            <a:r>
              <a:rPr lang="es"/>
              <a:t>. Cross-Modal Retrieval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38d719d26c_0_175"/>
          <p:cNvSpPr/>
          <p:nvPr/>
        </p:nvSpPr>
        <p:spPr>
          <a:xfrm>
            <a:off x="435125" y="921350"/>
            <a:ext cx="4849200" cy="1033500"/>
          </a:xfrm>
          <a:prstGeom prst="roundRect">
            <a:avLst>
              <a:gd fmla="val 16667" name="adj"/>
            </a:avLst>
          </a:prstGeom>
          <a:solidFill>
            <a:schemeClr val="lt2"/>
          </a:solid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38d719d26c_0_175"/>
          <p:cNvSpPr txBox="1"/>
          <p:nvPr/>
        </p:nvSpPr>
        <p:spPr>
          <a:xfrm>
            <a:off x="450675" y="923575"/>
            <a:ext cx="601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Goals</a:t>
            </a:r>
            <a:endParaRPr b="1" sz="1100"/>
          </a:p>
          <a:p>
            <a:pPr indent="-273050" lvl="0" marL="457200" rtl="0" algn="l">
              <a:spcBef>
                <a:spcPts val="0"/>
              </a:spcBef>
              <a:spcAft>
                <a:spcPts val="0"/>
              </a:spcAft>
              <a:buSzPts val="700"/>
              <a:buChar char="●"/>
            </a:pPr>
            <a:r>
              <a:rPr lang="es" sz="1100"/>
              <a:t>Implement basic Image to text retrieval.</a:t>
            </a:r>
            <a:endParaRPr sz="1100"/>
          </a:p>
          <a:p>
            <a:pPr indent="-273050" lvl="0" marL="457200" rtl="0" algn="l">
              <a:spcBef>
                <a:spcPts val="0"/>
              </a:spcBef>
              <a:spcAft>
                <a:spcPts val="0"/>
              </a:spcAft>
              <a:buSzPts val="700"/>
              <a:buChar char="●"/>
            </a:pPr>
            <a:r>
              <a:rPr lang="es" sz="1100"/>
              <a:t>Implement basic Text to image retrieval.</a:t>
            </a:r>
            <a:endParaRPr sz="1100"/>
          </a:p>
          <a:p>
            <a:pPr indent="-273050" lvl="0" marL="457200" rtl="0" algn="l">
              <a:spcBef>
                <a:spcPts val="0"/>
              </a:spcBef>
              <a:spcAft>
                <a:spcPts val="0"/>
              </a:spcAft>
              <a:buSzPts val="700"/>
              <a:buChar char="●"/>
            </a:pPr>
            <a:r>
              <a:rPr lang="es" sz="1100"/>
              <a:t>Use FastText[8] and BERT[9] embedding as Text feature extractor.</a:t>
            </a:r>
            <a:endParaRPr sz="1100"/>
          </a:p>
        </p:txBody>
      </p:sp>
      <p:sp>
        <p:nvSpPr>
          <p:cNvPr id="305" name="Google Shape;305;g238d719d26c_0_175"/>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Cross-Modal Retrieval</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pic>
        <p:nvPicPr>
          <p:cNvPr id="306" name="Google Shape;306;g238d719d26c_0_175"/>
          <p:cNvPicPr preferRelativeResize="0"/>
          <p:nvPr/>
        </p:nvPicPr>
        <p:blipFill rotWithShape="1">
          <a:blip r:embed="rId3">
            <a:alphaModFix/>
          </a:blip>
          <a:srcRect b="0" l="0" r="0" t="0"/>
          <a:stretch/>
        </p:blipFill>
        <p:spPr>
          <a:xfrm>
            <a:off x="-76200" y="4935825"/>
            <a:ext cx="8307277" cy="207675"/>
          </a:xfrm>
          <a:prstGeom prst="rect">
            <a:avLst/>
          </a:prstGeom>
          <a:noFill/>
          <a:ln>
            <a:noFill/>
          </a:ln>
        </p:spPr>
      </p:pic>
      <p:sp>
        <p:nvSpPr>
          <p:cNvPr id="307" name="Google Shape;307;g238d719d26c_0_1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08" name="Google Shape;308;g238d719d26c_0_175"/>
          <p:cNvSpPr/>
          <p:nvPr/>
        </p:nvSpPr>
        <p:spPr>
          <a:xfrm>
            <a:off x="6204825" y="1969975"/>
            <a:ext cx="318000" cy="372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38d719d26c_0_175"/>
          <p:cNvSpPr/>
          <p:nvPr/>
        </p:nvSpPr>
        <p:spPr>
          <a:xfrm>
            <a:off x="8980850" y="2214575"/>
            <a:ext cx="73200" cy="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38d719d26c_0_175"/>
          <p:cNvSpPr/>
          <p:nvPr/>
        </p:nvSpPr>
        <p:spPr>
          <a:xfrm>
            <a:off x="8987725" y="2289625"/>
            <a:ext cx="73200" cy="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38d719d26c_0_175"/>
          <p:cNvSpPr/>
          <p:nvPr/>
        </p:nvSpPr>
        <p:spPr>
          <a:xfrm>
            <a:off x="8987725" y="2371800"/>
            <a:ext cx="73200" cy="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38d719d26c_0_175"/>
          <p:cNvSpPr/>
          <p:nvPr/>
        </p:nvSpPr>
        <p:spPr>
          <a:xfrm>
            <a:off x="8990100" y="2749625"/>
            <a:ext cx="78600" cy="14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g238d719d26c_0_175"/>
          <p:cNvPicPr preferRelativeResize="0"/>
          <p:nvPr/>
        </p:nvPicPr>
        <p:blipFill>
          <a:blip r:embed="rId4">
            <a:alphaModFix/>
          </a:blip>
          <a:stretch>
            <a:fillRect/>
          </a:stretch>
        </p:blipFill>
        <p:spPr>
          <a:xfrm>
            <a:off x="6576675" y="-26900"/>
            <a:ext cx="983750" cy="1094825"/>
          </a:xfrm>
          <a:prstGeom prst="rect">
            <a:avLst/>
          </a:prstGeom>
          <a:noFill/>
          <a:ln>
            <a:noFill/>
          </a:ln>
        </p:spPr>
      </p:pic>
      <p:pic>
        <p:nvPicPr>
          <p:cNvPr id="314" name="Google Shape;314;g238d719d26c_0_175"/>
          <p:cNvPicPr preferRelativeResize="0"/>
          <p:nvPr/>
        </p:nvPicPr>
        <p:blipFill>
          <a:blip r:embed="rId5">
            <a:alphaModFix/>
          </a:blip>
          <a:stretch>
            <a:fillRect/>
          </a:stretch>
        </p:blipFill>
        <p:spPr>
          <a:xfrm>
            <a:off x="6576675" y="1067925"/>
            <a:ext cx="983750" cy="1094825"/>
          </a:xfrm>
          <a:prstGeom prst="rect">
            <a:avLst/>
          </a:prstGeom>
          <a:noFill/>
          <a:ln>
            <a:noFill/>
          </a:ln>
        </p:spPr>
      </p:pic>
      <p:pic>
        <p:nvPicPr>
          <p:cNvPr id="315" name="Google Shape;315;g238d719d26c_0_175"/>
          <p:cNvPicPr preferRelativeResize="0"/>
          <p:nvPr/>
        </p:nvPicPr>
        <p:blipFill>
          <a:blip r:embed="rId6">
            <a:alphaModFix/>
          </a:blip>
          <a:stretch>
            <a:fillRect/>
          </a:stretch>
        </p:blipFill>
        <p:spPr>
          <a:xfrm>
            <a:off x="5656125" y="220238"/>
            <a:ext cx="548700" cy="548700"/>
          </a:xfrm>
          <a:prstGeom prst="rect">
            <a:avLst/>
          </a:prstGeom>
          <a:noFill/>
          <a:ln>
            <a:noFill/>
          </a:ln>
        </p:spPr>
      </p:pic>
      <p:pic>
        <p:nvPicPr>
          <p:cNvPr id="316" name="Google Shape;316;g238d719d26c_0_175"/>
          <p:cNvPicPr preferRelativeResize="0"/>
          <p:nvPr/>
        </p:nvPicPr>
        <p:blipFill>
          <a:blip r:embed="rId6">
            <a:alphaModFix/>
          </a:blip>
          <a:stretch>
            <a:fillRect/>
          </a:stretch>
        </p:blipFill>
        <p:spPr>
          <a:xfrm>
            <a:off x="7969050" y="1436988"/>
            <a:ext cx="548700" cy="548700"/>
          </a:xfrm>
          <a:prstGeom prst="rect">
            <a:avLst/>
          </a:prstGeom>
          <a:noFill/>
          <a:ln>
            <a:noFill/>
          </a:ln>
        </p:spPr>
      </p:pic>
      <p:pic>
        <p:nvPicPr>
          <p:cNvPr id="317" name="Google Shape;317;g238d719d26c_0_175"/>
          <p:cNvPicPr preferRelativeResize="0"/>
          <p:nvPr/>
        </p:nvPicPr>
        <p:blipFill>
          <a:blip r:embed="rId7">
            <a:alphaModFix/>
          </a:blip>
          <a:stretch>
            <a:fillRect/>
          </a:stretch>
        </p:blipFill>
        <p:spPr>
          <a:xfrm>
            <a:off x="5619350" y="1304200"/>
            <a:ext cx="622250" cy="622250"/>
          </a:xfrm>
          <a:prstGeom prst="rect">
            <a:avLst/>
          </a:prstGeom>
          <a:noFill/>
          <a:ln>
            <a:noFill/>
          </a:ln>
        </p:spPr>
      </p:pic>
      <p:pic>
        <p:nvPicPr>
          <p:cNvPr id="318" name="Google Shape;318;g238d719d26c_0_175"/>
          <p:cNvPicPr preferRelativeResize="0"/>
          <p:nvPr/>
        </p:nvPicPr>
        <p:blipFill>
          <a:blip r:embed="rId7">
            <a:alphaModFix/>
          </a:blip>
          <a:stretch>
            <a:fillRect/>
          </a:stretch>
        </p:blipFill>
        <p:spPr>
          <a:xfrm>
            <a:off x="7932275" y="209375"/>
            <a:ext cx="622250" cy="622250"/>
          </a:xfrm>
          <a:prstGeom prst="rect">
            <a:avLst/>
          </a:prstGeom>
          <a:noFill/>
          <a:ln>
            <a:noFill/>
          </a:ln>
        </p:spPr>
      </p:pic>
      <p:cxnSp>
        <p:nvCxnSpPr>
          <p:cNvPr id="319" name="Google Shape;319;g238d719d26c_0_175"/>
          <p:cNvCxnSpPr/>
          <p:nvPr/>
        </p:nvCxnSpPr>
        <p:spPr>
          <a:xfrm>
            <a:off x="6264975" y="1615338"/>
            <a:ext cx="350100" cy="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g238d719d26c_0_175"/>
          <p:cNvCxnSpPr/>
          <p:nvPr/>
        </p:nvCxnSpPr>
        <p:spPr>
          <a:xfrm>
            <a:off x="7560425" y="520513"/>
            <a:ext cx="350100" cy="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g238d719d26c_0_175"/>
          <p:cNvCxnSpPr/>
          <p:nvPr/>
        </p:nvCxnSpPr>
        <p:spPr>
          <a:xfrm>
            <a:off x="6264975" y="520500"/>
            <a:ext cx="350100" cy="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g238d719d26c_0_175"/>
          <p:cNvCxnSpPr/>
          <p:nvPr/>
        </p:nvCxnSpPr>
        <p:spPr>
          <a:xfrm>
            <a:off x="7589688" y="1615313"/>
            <a:ext cx="350100" cy="0"/>
          </a:xfrm>
          <a:prstGeom prst="straightConnector1">
            <a:avLst/>
          </a:prstGeom>
          <a:noFill/>
          <a:ln cap="flat" cmpd="sng" w="9525">
            <a:solidFill>
              <a:schemeClr val="dk2"/>
            </a:solidFill>
            <a:prstDash val="solid"/>
            <a:round/>
            <a:headEnd len="med" w="med" type="none"/>
            <a:tailEnd len="med" w="med" type="triangle"/>
          </a:ln>
        </p:spPr>
      </p:cxnSp>
      <p:sp>
        <p:nvSpPr>
          <p:cNvPr id="323" name="Google Shape;323;g238d719d26c_0_175"/>
          <p:cNvSpPr/>
          <p:nvPr/>
        </p:nvSpPr>
        <p:spPr>
          <a:xfrm>
            <a:off x="421800" y="2271750"/>
            <a:ext cx="8050800" cy="24681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38d719d26c_0_175"/>
          <p:cNvSpPr txBox="1"/>
          <p:nvPr/>
        </p:nvSpPr>
        <p:spPr>
          <a:xfrm>
            <a:off x="513550" y="2271750"/>
            <a:ext cx="6015000" cy="27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t>DATASET → COCO 2014 [6]</a:t>
            </a:r>
            <a:endParaRPr b="1" sz="1200"/>
          </a:p>
          <a:p>
            <a:pPr indent="0" lvl="0" marL="0" rtl="0" algn="l">
              <a:spcBef>
                <a:spcPts val="0"/>
              </a:spcBef>
              <a:spcAft>
                <a:spcPts val="0"/>
              </a:spcAft>
              <a:buNone/>
            </a:pPr>
            <a:r>
              <a:t/>
            </a:r>
            <a:endParaRPr sz="1100"/>
          </a:p>
          <a:p>
            <a:pPr indent="0" lvl="0" marL="0" rtl="0" algn="l">
              <a:spcBef>
                <a:spcPts val="0"/>
              </a:spcBef>
              <a:spcAft>
                <a:spcPts val="0"/>
              </a:spcAft>
              <a:buNone/>
            </a:pPr>
            <a:r>
              <a:rPr lang="es" sz="1100"/>
              <a:t>Images of everyday scenes.</a:t>
            </a:r>
            <a:endParaRPr sz="1100"/>
          </a:p>
          <a:p>
            <a:pPr indent="0" lvl="0" marL="0" rtl="0" algn="l">
              <a:spcBef>
                <a:spcPts val="0"/>
              </a:spcBef>
              <a:spcAft>
                <a:spcPts val="0"/>
              </a:spcAft>
              <a:buNone/>
            </a:pPr>
            <a:r>
              <a:rPr lang="es" sz="1100"/>
              <a:t>Annotations: object instance masks, object bounding boxes, </a:t>
            </a:r>
            <a:endParaRPr sz="1100"/>
          </a:p>
          <a:p>
            <a:pPr indent="0" lvl="0" marL="0" rtl="0" algn="l">
              <a:spcBef>
                <a:spcPts val="0"/>
              </a:spcBef>
              <a:spcAft>
                <a:spcPts val="0"/>
              </a:spcAft>
              <a:buNone/>
            </a:pPr>
            <a:r>
              <a:rPr lang="es" sz="1100"/>
              <a:t>and object categories. Each image has 5 captions associated with it.</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s" sz="1100"/>
              <a:t>Train : approximately 82,000 images with over 200,000 labeled objects. </a:t>
            </a:r>
            <a:endParaRPr sz="1100"/>
          </a:p>
          <a:p>
            <a:pPr indent="-298450" lvl="0" marL="457200" rtl="0" algn="l">
              <a:spcBef>
                <a:spcPts val="0"/>
              </a:spcBef>
              <a:spcAft>
                <a:spcPts val="0"/>
              </a:spcAft>
              <a:buSzPts val="1100"/>
              <a:buChar char="●"/>
            </a:pPr>
            <a:r>
              <a:rPr lang="es" sz="1100"/>
              <a:t>Validation: around 40,000 images with over 100,000 labeled objects.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For the different tasks we use the following random subsets:</a:t>
            </a:r>
            <a:endParaRPr sz="1100"/>
          </a:p>
          <a:p>
            <a:pPr indent="-298450" lvl="0" marL="457200" rtl="0" algn="l">
              <a:spcBef>
                <a:spcPts val="0"/>
              </a:spcBef>
              <a:spcAft>
                <a:spcPts val="0"/>
              </a:spcAft>
              <a:buSzPts val="1100"/>
              <a:buChar char="●"/>
            </a:pPr>
            <a:r>
              <a:rPr lang="es" sz="1100"/>
              <a:t>Train: All the training images (approximately 82.000)</a:t>
            </a:r>
            <a:endParaRPr sz="1100"/>
          </a:p>
          <a:p>
            <a:pPr indent="-298450" lvl="0" marL="457200" rtl="0" algn="l">
              <a:spcBef>
                <a:spcPts val="0"/>
              </a:spcBef>
              <a:spcAft>
                <a:spcPts val="0"/>
              </a:spcAft>
              <a:buSzPts val="1100"/>
              <a:buChar char="●"/>
            </a:pPr>
            <a:r>
              <a:rPr lang="es" sz="1100"/>
              <a:t>Validation: last 100 images of the validation set of COCO</a:t>
            </a:r>
            <a:endParaRPr sz="1100"/>
          </a:p>
          <a:p>
            <a:pPr indent="-298450" lvl="0" marL="457200" rtl="0" algn="l">
              <a:spcBef>
                <a:spcPts val="0"/>
              </a:spcBef>
              <a:spcAft>
                <a:spcPts val="0"/>
              </a:spcAft>
              <a:buSzPts val="1100"/>
              <a:buChar char="●"/>
            </a:pPr>
            <a:r>
              <a:rPr lang="es" sz="1100"/>
              <a:t>Test: 1000 and 100 first  images of the validation set of COCO</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325" name="Google Shape;325;g238d719d26c_0_175"/>
          <p:cNvPicPr preferRelativeResize="0"/>
          <p:nvPr/>
        </p:nvPicPr>
        <p:blipFill>
          <a:blip r:embed="rId8">
            <a:alphaModFix/>
          </a:blip>
          <a:stretch>
            <a:fillRect/>
          </a:stretch>
        </p:blipFill>
        <p:spPr>
          <a:xfrm>
            <a:off x="6119474" y="2436325"/>
            <a:ext cx="2010300" cy="622200"/>
          </a:xfrm>
          <a:prstGeom prst="roundRect">
            <a:avLst>
              <a:gd fmla="val 16667" name="adj"/>
            </a:avLst>
          </a:prstGeom>
          <a:noFill/>
          <a:ln>
            <a:noFill/>
          </a:ln>
        </p:spPr>
      </p:pic>
      <p:pic>
        <p:nvPicPr>
          <p:cNvPr id="326" name="Google Shape;326;g238d719d26c_0_175"/>
          <p:cNvPicPr preferRelativeResize="0"/>
          <p:nvPr/>
        </p:nvPicPr>
        <p:blipFill>
          <a:blip r:embed="rId9">
            <a:alphaModFix/>
          </a:blip>
          <a:stretch>
            <a:fillRect/>
          </a:stretch>
        </p:blipFill>
        <p:spPr>
          <a:xfrm>
            <a:off x="6417600" y="3186050"/>
            <a:ext cx="1414050" cy="142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g238d719d26c_0_283"/>
          <p:cNvPicPr preferRelativeResize="0"/>
          <p:nvPr/>
        </p:nvPicPr>
        <p:blipFill rotWithShape="1">
          <a:blip r:embed="rId3">
            <a:alphaModFix/>
          </a:blip>
          <a:srcRect b="0" l="0" r="47315" t="0"/>
          <a:stretch/>
        </p:blipFill>
        <p:spPr>
          <a:xfrm>
            <a:off x="55150" y="1221225"/>
            <a:ext cx="1314401" cy="1961225"/>
          </a:xfrm>
          <a:prstGeom prst="rect">
            <a:avLst/>
          </a:prstGeom>
          <a:noFill/>
          <a:ln>
            <a:noFill/>
          </a:ln>
        </p:spPr>
      </p:pic>
      <p:sp>
        <p:nvSpPr>
          <p:cNvPr id="332" name="Google Shape;332;g238d719d26c_0_283"/>
          <p:cNvSpPr/>
          <p:nvPr/>
        </p:nvSpPr>
        <p:spPr>
          <a:xfrm>
            <a:off x="4672975" y="1020813"/>
            <a:ext cx="4416900" cy="22581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38d719d26c_0_283"/>
          <p:cNvSpPr/>
          <p:nvPr/>
        </p:nvSpPr>
        <p:spPr>
          <a:xfrm>
            <a:off x="4656500" y="3446525"/>
            <a:ext cx="2933700" cy="1317600"/>
          </a:xfrm>
          <a:prstGeom prst="roundRect">
            <a:avLst>
              <a:gd fmla="val 16667" name="adj"/>
            </a:avLst>
          </a:prstGeom>
          <a:noFill/>
          <a:ln cap="flat" cmpd="sng" w="952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38d719d26c_0_283"/>
          <p:cNvSpPr/>
          <p:nvPr/>
        </p:nvSpPr>
        <p:spPr>
          <a:xfrm>
            <a:off x="1535625" y="3446525"/>
            <a:ext cx="2933700" cy="1317600"/>
          </a:xfrm>
          <a:prstGeom prst="roundRect">
            <a:avLst>
              <a:gd fmla="val 16667" name="adj"/>
            </a:avLst>
          </a:prstGeom>
          <a:noFill/>
          <a:ln cap="flat" cmpd="sng" w="9525">
            <a:solidFill>
              <a:srgbClr val="FF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cxnSp>
        <p:nvCxnSpPr>
          <p:cNvPr id="335" name="Google Shape;335;g238d719d26c_0_283"/>
          <p:cNvCxnSpPr/>
          <p:nvPr/>
        </p:nvCxnSpPr>
        <p:spPr>
          <a:xfrm>
            <a:off x="7193525" y="2172925"/>
            <a:ext cx="207600" cy="900"/>
          </a:xfrm>
          <a:prstGeom prst="straightConnector1">
            <a:avLst/>
          </a:prstGeom>
          <a:noFill/>
          <a:ln cap="flat" cmpd="sng" w="9525">
            <a:solidFill>
              <a:srgbClr val="9E9E9E"/>
            </a:solidFill>
            <a:prstDash val="solid"/>
            <a:round/>
            <a:headEnd len="med" w="med" type="none"/>
            <a:tailEnd len="med" w="med" type="triangle"/>
          </a:ln>
        </p:spPr>
      </p:cxnSp>
      <p:sp>
        <p:nvSpPr>
          <p:cNvPr id="336" name="Google Shape;336;g238d719d26c_0_283"/>
          <p:cNvSpPr/>
          <p:nvPr/>
        </p:nvSpPr>
        <p:spPr>
          <a:xfrm>
            <a:off x="6461900" y="2066800"/>
            <a:ext cx="741000" cy="207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38d719d26c_0_283"/>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lang="es">
                <a:solidFill>
                  <a:schemeClr val="accent5"/>
                </a:solidFill>
              </a:rPr>
              <a:t>Cross-Modal Retrieval</a:t>
            </a:r>
            <a:endParaRPr>
              <a:solidFill>
                <a:schemeClr val="accent5"/>
              </a:solidFill>
            </a:endParaRPr>
          </a:p>
        </p:txBody>
      </p:sp>
      <p:pic>
        <p:nvPicPr>
          <p:cNvPr id="338" name="Google Shape;338;g238d719d26c_0_283"/>
          <p:cNvPicPr preferRelativeResize="0"/>
          <p:nvPr/>
        </p:nvPicPr>
        <p:blipFill rotWithShape="1">
          <a:blip r:embed="rId4">
            <a:alphaModFix/>
          </a:blip>
          <a:srcRect b="0" l="0" r="0" t="0"/>
          <a:stretch/>
        </p:blipFill>
        <p:spPr>
          <a:xfrm>
            <a:off x="0" y="4935825"/>
            <a:ext cx="8307277" cy="207675"/>
          </a:xfrm>
          <a:prstGeom prst="rect">
            <a:avLst/>
          </a:prstGeom>
          <a:noFill/>
          <a:ln>
            <a:noFill/>
          </a:ln>
        </p:spPr>
      </p:pic>
      <p:sp>
        <p:nvSpPr>
          <p:cNvPr id="339" name="Google Shape;339;g238d719d26c_0_2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sp>
        <p:nvSpPr>
          <p:cNvPr id="340" name="Google Shape;340;g238d719d26c_0_283"/>
          <p:cNvSpPr txBox="1"/>
          <p:nvPr/>
        </p:nvSpPr>
        <p:spPr>
          <a:xfrm>
            <a:off x="1665863" y="3527113"/>
            <a:ext cx="2505900" cy="16470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200"/>
              <a:buFont typeface="Arial"/>
              <a:buNone/>
            </a:pPr>
            <a:r>
              <a:rPr b="1" lang="es" sz="1000">
                <a:solidFill>
                  <a:srgbClr val="FF00FF"/>
                </a:solidFill>
              </a:rPr>
              <a:t>Image stream:</a:t>
            </a:r>
            <a:endParaRPr b="1" sz="1000">
              <a:solidFill>
                <a:srgbClr val="FF00FF"/>
              </a:solidFill>
            </a:endParaRPr>
          </a:p>
          <a:p>
            <a:pPr indent="0" lvl="0" marL="0" marR="0" rtl="0" algn="just">
              <a:lnSpc>
                <a:spcPct val="150000"/>
              </a:lnSpc>
              <a:spcBef>
                <a:spcPts val="0"/>
              </a:spcBef>
              <a:spcAft>
                <a:spcPts val="0"/>
              </a:spcAft>
              <a:buClr>
                <a:srgbClr val="000000"/>
              </a:buClr>
              <a:buSzPts val="1200"/>
              <a:buFont typeface="Arial"/>
              <a:buNone/>
            </a:pPr>
            <a:r>
              <a:rPr lang="es" sz="1000">
                <a:solidFill>
                  <a:schemeClr val="dk1"/>
                </a:solidFill>
              </a:rPr>
              <a:t>We use the backbone of the networks</a:t>
            </a:r>
            <a:r>
              <a:rPr lang="es" sz="1000">
                <a:solidFill>
                  <a:schemeClr val="dk1"/>
                </a:solidFill>
              </a:rPr>
              <a:t>:</a:t>
            </a:r>
            <a:endParaRPr sz="1000">
              <a:solidFill>
                <a:schemeClr val="dk1"/>
              </a:solidFill>
            </a:endParaRPr>
          </a:p>
          <a:p>
            <a:pPr indent="-292100" lvl="0" marL="457200" marR="0" rtl="0" algn="just">
              <a:lnSpc>
                <a:spcPct val="100000"/>
              </a:lnSpc>
              <a:spcBef>
                <a:spcPts val="0"/>
              </a:spcBef>
              <a:spcAft>
                <a:spcPts val="0"/>
              </a:spcAft>
              <a:buSzPts val="1000"/>
              <a:buChar char="●"/>
            </a:pPr>
            <a:r>
              <a:rPr lang="es" sz="1000"/>
              <a:t>Faster R-CNN [3] </a:t>
            </a:r>
            <a:r>
              <a:rPr lang="es" sz="1000">
                <a:solidFill>
                  <a:schemeClr val="dk1"/>
                </a:solidFill>
              </a:rPr>
              <a:t>pretrained with COCO 2017 dataset [6]</a:t>
            </a:r>
            <a:endParaRPr sz="1000"/>
          </a:p>
          <a:p>
            <a:pPr indent="-292100" lvl="0" marL="457200" marR="0" rtl="0" algn="just">
              <a:lnSpc>
                <a:spcPct val="100000"/>
              </a:lnSpc>
              <a:spcBef>
                <a:spcPts val="0"/>
              </a:spcBef>
              <a:spcAft>
                <a:spcPts val="0"/>
              </a:spcAft>
              <a:buSzPts val="1000"/>
              <a:buChar char="●"/>
            </a:pPr>
            <a:r>
              <a:rPr lang="es" sz="1000"/>
              <a:t>ResNet 50 [6] p</a:t>
            </a:r>
            <a:r>
              <a:rPr lang="es" sz="1000">
                <a:solidFill>
                  <a:schemeClr val="dk1"/>
                </a:solidFill>
              </a:rPr>
              <a:t>retrained with IMAGENET dataset [10]</a:t>
            </a:r>
            <a:endParaRPr sz="1000">
              <a:solidFill>
                <a:schemeClr val="dk1"/>
              </a:solidFill>
            </a:endParaRPr>
          </a:p>
          <a:p>
            <a:pPr indent="0" lvl="0" marL="457200" marR="0" rtl="0" algn="just">
              <a:lnSpc>
                <a:spcPct val="150000"/>
              </a:lnSpc>
              <a:spcBef>
                <a:spcPts val="0"/>
              </a:spcBef>
              <a:spcAft>
                <a:spcPts val="0"/>
              </a:spcAft>
              <a:buNone/>
            </a:pPr>
            <a:r>
              <a:t/>
            </a:r>
            <a:endParaRPr sz="1000"/>
          </a:p>
          <a:p>
            <a:pPr indent="0" lvl="0" marL="457200" marR="0" rtl="0" algn="just">
              <a:lnSpc>
                <a:spcPct val="150000"/>
              </a:lnSpc>
              <a:spcBef>
                <a:spcPts val="0"/>
              </a:spcBef>
              <a:spcAft>
                <a:spcPts val="0"/>
              </a:spcAft>
              <a:buNone/>
            </a:pPr>
            <a:r>
              <a:t/>
            </a:r>
            <a:endParaRPr sz="1000"/>
          </a:p>
        </p:txBody>
      </p:sp>
      <p:pic>
        <p:nvPicPr>
          <p:cNvPr id="341" name="Google Shape;341;g238d719d26c_0_283"/>
          <p:cNvPicPr preferRelativeResize="0"/>
          <p:nvPr/>
        </p:nvPicPr>
        <p:blipFill rotWithShape="1">
          <a:blip r:embed="rId5">
            <a:alphaModFix/>
          </a:blip>
          <a:srcRect b="2959" l="2340" r="62141" t="0"/>
          <a:stretch/>
        </p:blipFill>
        <p:spPr>
          <a:xfrm>
            <a:off x="4815638" y="1170125"/>
            <a:ext cx="1172262" cy="2089425"/>
          </a:xfrm>
          <a:prstGeom prst="rect">
            <a:avLst/>
          </a:prstGeom>
          <a:noFill/>
          <a:ln>
            <a:noFill/>
          </a:ln>
        </p:spPr>
      </p:pic>
      <p:cxnSp>
        <p:nvCxnSpPr>
          <p:cNvPr id="342" name="Google Shape;342;g238d719d26c_0_283"/>
          <p:cNvCxnSpPr/>
          <p:nvPr/>
        </p:nvCxnSpPr>
        <p:spPr>
          <a:xfrm>
            <a:off x="5941550" y="1504250"/>
            <a:ext cx="318000" cy="0"/>
          </a:xfrm>
          <a:prstGeom prst="straightConnector1">
            <a:avLst/>
          </a:prstGeom>
          <a:noFill/>
          <a:ln cap="flat" cmpd="sng" w="9525">
            <a:solidFill>
              <a:srgbClr val="9E9E9E"/>
            </a:solidFill>
            <a:prstDash val="solid"/>
            <a:round/>
            <a:headEnd len="med" w="med" type="none"/>
            <a:tailEnd len="med" w="med" type="none"/>
          </a:ln>
        </p:spPr>
      </p:cxnSp>
      <p:sp>
        <p:nvSpPr>
          <p:cNvPr id="343" name="Google Shape;343;g238d719d26c_0_283"/>
          <p:cNvSpPr txBox="1"/>
          <p:nvPr/>
        </p:nvSpPr>
        <p:spPr>
          <a:xfrm>
            <a:off x="6461900" y="2030200"/>
            <a:ext cx="999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solidFill>
                  <a:schemeClr val="lt1"/>
                </a:solidFill>
              </a:rPr>
              <a:t>Measure similarity</a:t>
            </a:r>
            <a:endParaRPr sz="600">
              <a:solidFill>
                <a:schemeClr val="lt1"/>
              </a:solidFill>
            </a:endParaRPr>
          </a:p>
        </p:txBody>
      </p:sp>
      <p:cxnSp>
        <p:nvCxnSpPr>
          <p:cNvPr id="344" name="Google Shape;344;g238d719d26c_0_283"/>
          <p:cNvCxnSpPr/>
          <p:nvPr/>
        </p:nvCxnSpPr>
        <p:spPr>
          <a:xfrm>
            <a:off x="5941550" y="2171425"/>
            <a:ext cx="318000" cy="0"/>
          </a:xfrm>
          <a:prstGeom prst="straightConnector1">
            <a:avLst/>
          </a:prstGeom>
          <a:noFill/>
          <a:ln cap="flat" cmpd="sng" w="9525">
            <a:solidFill>
              <a:srgbClr val="9E9E9E"/>
            </a:solidFill>
            <a:prstDash val="solid"/>
            <a:round/>
            <a:headEnd len="med" w="med" type="none"/>
            <a:tailEnd len="med" w="med" type="none"/>
          </a:ln>
        </p:spPr>
      </p:cxnSp>
      <p:cxnSp>
        <p:nvCxnSpPr>
          <p:cNvPr id="345" name="Google Shape;345;g238d719d26c_0_283"/>
          <p:cNvCxnSpPr/>
          <p:nvPr/>
        </p:nvCxnSpPr>
        <p:spPr>
          <a:xfrm flipH="1" rot="10800000">
            <a:off x="5937950" y="2884575"/>
            <a:ext cx="325200" cy="1200"/>
          </a:xfrm>
          <a:prstGeom prst="straightConnector1">
            <a:avLst/>
          </a:prstGeom>
          <a:noFill/>
          <a:ln cap="flat" cmpd="sng" w="9525">
            <a:solidFill>
              <a:srgbClr val="9E9E9E"/>
            </a:solidFill>
            <a:prstDash val="solid"/>
            <a:round/>
            <a:headEnd len="med" w="med" type="none"/>
            <a:tailEnd len="med" w="med" type="none"/>
          </a:ln>
        </p:spPr>
      </p:cxnSp>
      <p:cxnSp>
        <p:nvCxnSpPr>
          <p:cNvPr id="346" name="Google Shape;346;g238d719d26c_0_283"/>
          <p:cNvCxnSpPr/>
          <p:nvPr/>
        </p:nvCxnSpPr>
        <p:spPr>
          <a:xfrm>
            <a:off x="6259550" y="1500925"/>
            <a:ext cx="6900" cy="1364700"/>
          </a:xfrm>
          <a:prstGeom prst="straightConnector1">
            <a:avLst/>
          </a:prstGeom>
          <a:noFill/>
          <a:ln cap="flat" cmpd="sng" w="9525">
            <a:solidFill>
              <a:srgbClr val="9E9E9E"/>
            </a:solidFill>
            <a:prstDash val="solid"/>
            <a:round/>
            <a:headEnd len="med" w="med" type="none"/>
            <a:tailEnd len="med" w="med" type="none"/>
          </a:ln>
        </p:spPr>
      </p:cxnSp>
      <p:cxnSp>
        <p:nvCxnSpPr>
          <p:cNvPr id="347" name="Google Shape;347;g238d719d26c_0_283"/>
          <p:cNvCxnSpPr/>
          <p:nvPr/>
        </p:nvCxnSpPr>
        <p:spPr>
          <a:xfrm>
            <a:off x="6263675" y="2170150"/>
            <a:ext cx="207600" cy="900"/>
          </a:xfrm>
          <a:prstGeom prst="straightConnector1">
            <a:avLst/>
          </a:prstGeom>
          <a:noFill/>
          <a:ln cap="flat" cmpd="sng" w="9525">
            <a:solidFill>
              <a:srgbClr val="9E9E9E"/>
            </a:solidFill>
            <a:prstDash val="solid"/>
            <a:round/>
            <a:headEnd len="med" w="med" type="none"/>
            <a:tailEnd len="med" w="med" type="triangle"/>
          </a:ln>
        </p:spPr>
      </p:cxnSp>
      <p:sp>
        <p:nvSpPr>
          <p:cNvPr id="348" name="Google Shape;348;g238d719d26c_0_283"/>
          <p:cNvSpPr/>
          <p:nvPr/>
        </p:nvSpPr>
        <p:spPr>
          <a:xfrm>
            <a:off x="7391750" y="2069575"/>
            <a:ext cx="741000" cy="207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38d719d26c_0_283"/>
          <p:cNvSpPr txBox="1"/>
          <p:nvPr/>
        </p:nvSpPr>
        <p:spPr>
          <a:xfrm>
            <a:off x="7391750" y="2032975"/>
            <a:ext cx="999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solidFill>
                  <a:schemeClr val="lt1"/>
                </a:solidFill>
              </a:rPr>
              <a:t>Metric Learning</a:t>
            </a:r>
            <a:endParaRPr sz="600">
              <a:solidFill>
                <a:schemeClr val="lt1"/>
              </a:solidFill>
            </a:endParaRPr>
          </a:p>
        </p:txBody>
      </p:sp>
      <p:sp>
        <p:nvSpPr>
          <p:cNvPr id="350" name="Google Shape;350;g238d719d26c_0_283"/>
          <p:cNvSpPr txBox="1"/>
          <p:nvPr/>
        </p:nvSpPr>
        <p:spPr>
          <a:xfrm>
            <a:off x="8009775" y="1804825"/>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Images</a:t>
            </a:r>
            <a:endParaRPr sz="500"/>
          </a:p>
        </p:txBody>
      </p:sp>
      <p:pic>
        <p:nvPicPr>
          <p:cNvPr id="351" name="Google Shape;351;g238d719d26c_0_283"/>
          <p:cNvPicPr preferRelativeResize="0"/>
          <p:nvPr/>
        </p:nvPicPr>
        <p:blipFill>
          <a:blip r:embed="rId6">
            <a:alphaModFix/>
          </a:blip>
          <a:stretch>
            <a:fillRect/>
          </a:stretch>
        </p:blipFill>
        <p:spPr>
          <a:xfrm>
            <a:off x="8459175" y="2150925"/>
            <a:ext cx="399000" cy="399000"/>
          </a:xfrm>
          <a:prstGeom prst="rect">
            <a:avLst/>
          </a:prstGeom>
          <a:noFill/>
          <a:ln>
            <a:noFill/>
          </a:ln>
        </p:spPr>
      </p:pic>
      <p:cxnSp>
        <p:nvCxnSpPr>
          <p:cNvPr id="352" name="Google Shape;352;g238d719d26c_0_283"/>
          <p:cNvCxnSpPr/>
          <p:nvPr/>
        </p:nvCxnSpPr>
        <p:spPr>
          <a:xfrm>
            <a:off x="8128625" y="2168200"/>
            <a:ext cx="207600" cy="900"/>
          </a:xfrm>
          <a:prstGeom prst="straightConnector1">
            <a:avLst/>
          </a:prstGeom>
          <a:noFill/>
          <a:ln cap="flat" cmpd="sng" w="9525">
            <a:solidFill>
              <a:srgbClr val="9E9E9E"/>
            </a:solidFill>
            <a:prstDash val="solid"/>
            <a:round/>
            <a:headEnd len="med" w="med" type="none"/>
            <a:tailEnd len="med" w="med" type="triangle"/>
          </a:ln>
        </p:spPr>
      </p:cxnSp>
      <p:sp>
        <p:nvSpPr>
          <p:cNvPr id="353" name="Google Shape;353;g238d719d26c_0_283"/>
          <p:cNvSpPr/>
          <p:nvPr/>
        </p:nvSpPr>
        <p:spPr>
          <a:xfrm>
            <a:off x="0" y="2467950"/>
            <a:ext cx="632700" cy="2076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 name="Google Shape;354;g238d719d26c_0_283"/>
          <p:cNvCxnSpPr/>
          <p:nvPr/>
        </p:nvCxnSpPr>
        <p:spPr>
          <a:xfrm>
            <a:off x="2617400" y="2229975"/>
            <a:ext cx="207600" cy="900"/>
          </a:xfrm>
          <a:prstGeom prst="straightConnector1">
            <a:avLst/>
          </a:prstGeom>
          <a:noFill/>
          <a:ln cap="flat" cmpd="sng" w="9525">
            <a:solidFill>
              <a:srgbClr val="9E9E9E"/>
            </a:solidFill>
            <a:prstDash val="solid"/>
            <a:round/>
            <a:headEnd len="med" w="med" type="none"/>
            <a:tailEnd len="med" w="med" type="triangle"/>
          </a:ln>
        </p:spPr>
      </p:cxnSp>
      <p:sp>
        <p:nvSpPr>
          <p:cNvPr id="355" name="Google Shape;355;g238d719d26c_0_283"/>
          <p:cNvSpPr/>
          <p:nvPr/>
        </p:nvSpPr>
        <p:spPr>
          <a:xfrm>
            <a:off x="1885775" y="2128925"/>
            <a:ext cx="741000" cy="207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38d719d26c_0_283"/>
          <p:cNvSpPr txBox="1"/>
          <p:nvPr/>
        </p:nvSpPr>
        <p:spPr>
          <a:xfrm>
            <a:off x="1885775" y="2092325"/>
            <a:ext cx="999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solidFill>
                  <a:schemeClr val="lt1"/>
                </a:solidFill>
              </a:rPr>
              <a:t>Measure similarity</a:t>
            </a:r>
            <a:endParaRPr sz="600">
              <a:solidFill>
                <a:schemeClr val="lt1"/>
              </a:solidFill>
            </a:endParaRPr>
          </a:p>
        </p:txBody>
      </p:sp>
      <p:cxnSp>
        <p:nvCxnSpPr>
          <p:cNvPr id="357" name="Google Shape;357;g238d719d26c_0_283"/>
          <p:cNvCxnSpPr/>
          <p:nvPr/>
        </p:nvCxnSpPr>
        <p:spPr>
          <a:xfrm flipH="1" rot="10800000">
            <a:off x="1365950" y="2890075"/>
            <a:ext cx="325200" cy="1200"/>
          </a:xfrm>
          <a:prstGeom prst="straightConnector1">
            <a:avLst/>
          </a:prstGeom>
          <a:noFill/>
          <a:ln cap="flat" cmpd="sng" w="9525">
            <a:solidFill>
              <a:srgbClr val="9E9E9E"/>
            </a:solidFill>
            <a:prstDash val="solid"/>
            <a:round/>
            <a:headEnd len="med" w="med" type="none"/>
            <a:tailEnd len="med" w="med" type="none"/>
          </a:ln>
        </p:spPr>
      </p:cxnSp>
      <p:cxnSp>
        <p:nvCxnSpPr>
          <p:cNvPr id="358" name="Google Shape;358;g238d719d26c_0_283"/>
          <p:cNvCxnSpPr/>
          <p:nvPr/>
        </p:nvCxnSpPr>
        <p:spPr>
          <a:xfrm>
            <a:off x="1687550" y="2232275"/>
            <a:ext cx="207600" cy="900"/>
          </a:xfrm>
          <a:prstGeom prst="straightConnector1">
            <a:avLst/>
          </a:prstGeom>
          <a:noFill/>
          <a:ln cap="flat" cmpd="sng" w="9525">
            <a:solidFill>
              <a:srgbClr val="9E9E9E"/>
            </a:solidFill>
            <a:prstDash val="solid"/>
            <a:round/>
            <a:headEnd len="med" w="med" type="none"/>
            <a:tailEnd len="med" w="med" type="triangle"/>
          </a:ln>
        </p:spPr>
      </p:cxnSp>
      <p:sp>
        <p:nvSpPr>
          <p:cNvPr id="359" name="Google Shape;359;g238d719d26c_0_283"/>
          <p:cNvSpPr/>
          <p:nvPr/>
        </p:nvSpPr>
        <p:spPr>
          <a:xfrm>
            <a:off x="2815625" y="2131700"/>
            <a:ext cx="741000" cy="207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38d719d26c_0_283"/>
          <p:cNvSpPr txBox="1"/>
          <p:nvPr/>
        </p:nvSpPr>
        <p:spPr>
          <a:xfrm>
            <a:off x="2815625" y="2095100"/>
            <a:ext cx="999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solidFill>
                  <a:schemeClr val="lt1"/>
                </a:solidFill>
              </a:rPr>
              <a:t>Metric Learning</a:t>
            </a:r>
            <a:endParaRPr sz="600">
              <a:solidFill>
                <a:schemeClr val="lt1"/>
              </a:solidFill>
            </a:endParaRPr>
          </a:p>
        </p:txBody>
      </p:sp>
      <p:cxnSp>
        <p:nvCxnSpPr>
          <p:cNvPr id="361" name="Google Shape;361;g238d719d26c_0_283"/>
          <p:cNvCxnSpPr/>
          <p:nvPr/>
        </p:nvCxnSpPr>
        <p:spPr>
          <a:xfrm>
            <a:off x="2617400" y="2235050"/>
            <a:ext cx="207600" cy="900"/>
          </a:xfrm>
          <a:prstGeom prst="straightConnector1">
            <a:avLst/>
          </a:prstGeom>
          <a:noFill/>
          <a:ln cap="flat" cmpd="sng" w="9525">
            <a:solidFill>
              <a:srgbClr val="9E9E9E"/>
            </a:solidFill>
            <a:prstDash val="solid"/>
            <a:round/>
            <a:headEnd len="med" w="med" type="none"/>
            <a:tailEnd len="med" w="med" type="triangle"/>
          </a:ln>
        </p:spPr>
      </p:cxnSp>
      <p:sp>
        <p:nvSpPr>
          <p:cNvPr id="362" name="Google Shape;362;g238d719d26c_0_283"/>
          <p:cNvSpPr/>
          <p:nvPr/>
        </p:nvSpPr>
        <p:spPr>
          <a:xfrm>
            <a:off x="1885775" y="2123850"/>
            <a:ext cx="741000" cy="207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g238d719d26c_0_283"/>
          <p:cNvCxnSpPr/>
          <p:nvPr/>
        </p:nvCxnSpPr>
        <p:spPr>
          <a:xfrm>
            <a:off x="1369550" y="1575375"/>
            <a:ext cx="318000" cy="0"/>
          </a:xfrm>
          <a:prstGeom prst="straightConnector1">
            <a:avLst/>
          </a:prstGeom>
          <a:noFill/>
          <a:ln cap="flat" cmpd="sng" w="9525">
            <a:solidFill>
              <a:srgbClr val="9E9E9E"/>
            </a:solidFill>
            <a:prstDash val="solid"/>
            <a:round/>
            <a:headEnd len="med" w="med" type="none"/>
            <a:tailEnd len="med" w="med" type="none"/>
          </a:ln>
        </p:spPr>
      </p:cxnSp>
      <p:sp>
        <p:nvSpPr>
          <p:cNvPr id="364" name="Google Shape;364;g238d719d26c_0_283"/>
          <p:cNvSpPr txBox="1"/>
          <p:nvPr/>
        </p:nvSpPr>
        <p:spPr>
          <a:xfrm>
            <a:off x="1885775" y="2087250"/>
            <a:ext cx="999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solidFill>
                  <a:schemeClr val="lt1"/>
                </a:solidFill>
              </a:rPr>
              <a:t>Measure similarity</a:t>
            </a:r>
            <a:endParaRPr sz="600">
              <a:solidFill>
                <a:schemeClr val="lt1"/>
              </a:solidFill>
            </a:endParaRPr>
          </a:p>
        </p:txBody>
      </p:sp>
      <p:cxnSp>
        <p:nvCxnSpPr>
          <p:cNvPr id="365" name="Google Shape;365;g238d719d26c_0_283"/>
          <p:cNvCxnSpPr/>
          <p:nvPr/>
        </p:nvCxnSpPr>
        <p:spPr>
          <a:xfrm>
            <a:off x="1369550" y="2229625"/>
            <a:ext cx="318000" cy="0"/>
          </a:xfrm>
          <a:prstGeom prst="straightConnector1">
            <a:avLst/>
          </a:prstGeom>
          <a:noFill/>
          <a:ln cap="flat" cmpd="sng" w="9525">
            <a:solidFill>
              <a:srgbClr val="9E9E9E"/>
            </a:solidFill>
            <a:prstDash val="solid"/>
            <a:round/>
            <a:headEnd len="med" w="med" type="none"/>
            <a:tailEnd len="med" w="med" type="none"/>
          </a:ln>
        </p:spPr>
      </p:cxnSp>
      <p:cxnSp>
        <p:nvCxnSpPr>
          <p:cNvPr id="366" name="Google Shape;366;g238d719d26c_0_283"/>
          <p:cNvCxnSpPr/>
          <p:nvPr/>
        </p:nvCxnSpPr>
        <p:spPr>
          <a:xfrm>
            <a:off x="1687550" y="1572050"/>
            <a:ext cx="6900" cy="1317600"/>
          </a:xfrm>
          <a:prstGeom prst="straightConnector1">
            <a:avLst/>
          </a:prstGeom>
          <a:noFill/>
          <a:ln cap="flat" cmpd="sng" w="9525">
            <a:solidFill>
              <a:srgbClr val="9E9E9E"/>
            </a:solidFill>
            <a:prstDash val="solid"/>
            <a:round/>
            <a:headEnd len="med" w="med" type="none"/>
            <a:tailEnd len="med" w="med" type="none"/>
          </a:ln>
        </p:spPr>
      </p:cxnSp>
      <p:cxnSp>
        <p:nvCxnSpPr>
          <p:cNvPr id="367" name="Google Shape;367;g238d719d26c_0_283"/>
          <p:cNvCxnSpPr/>
          <p:nvPr/>
        </p:nvCxnSpPr>
        <p:spPr>
          <a:xfrm>
            <a:off x="1687550" y="2227200"/>
            <a:ext cx="207600" cy="900"/>
          </a:xfrm>
          <a:prstGeom prst="straightConnector1">
            <a:avLst/>
          </a:prstGeom>
          <a:noFill/>
          <a:ln cap="flat" cmpd="sng" w="9525">
            <a:solidFill>
              <a:srgbClr val="9E9E9E"/>
            </a:solidFill>
            <a:prstDash val="solid"/>
            <a:round/>
            <a:headEnd len="med" w="med" type="none"/>
            <a:tailEnd len="med" w="med" type="triangle"/>
          </a:ln>
        </p:spPr>
      </p:cxnSp>
      <p:sp>
        <p:nvSpPr>
          <p:cNvPr id="368" name="Google Shape;368;g238d719d26c_0_283"/>
          <p:cNvSpPr/>
          <p:nvPr/>
        </p:nvSpPr>
        <p:spPr>
          <a:xfrm>
            <a:off x="2815625" y="2126625"/>
            <a:ext cx="741000" cy="207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38d719d26c_0_283"/>
          <p:cNvSpPr txBox="1"/>
          <p:nvPr/>
        </p:nvSpPr>
        <p:spPr>
          <a:xfrm>
            <a:off x="2815625" y="2090025"/>
            <a:ext cx="999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solidFill>
                  <a:schemeClr val="lt1"/>
                </a:solidFill>
              </a:rPr>
              <a:t>Metric Learning</a:t>
            </a:r>
            <a:endParaRPr sz="600">
              <a:solidFill>
                <a:schemeClr val="lt1"/>
              </a:solidFill>
            </a:endParaRPr>
          </a:p>
        </p:txBody>
      </p:sp>
      <p:sp>
        <p:nvSpPr>
          <p:cNvPr id="370" name="Google Shape;370;g238d719d26c_0_283"/>
          <p:cNvSpPr txBox="1"/>
          <p:nvPr/>
        </p:nvSpPr>
        <p:spPr>
          <a:xfrm>
            <a:off x="3465900" y="1756388"/>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Captions</a:t>
            </a:r>
            <a:endParaRPr sz="500"/>
          </a:p>
        </p:txBody>
      </p:sp>
      <p:pic>
        <p:nvPicPr>
          <p:cNvPr id="371" name="Google Shape;371;g238d719d26c_0_283"/>
          <p:cNvPicPr preferRelativeResize="0"/>
          <p:nvPr/>
        </p:nvPicPr>
        <p:blipFill>
          <a:blip r:embed="rId7">
            <a:alphaModFix/>
          </a:blip>
          <a:stretch>
            <a:fillRect/>
          </a:stretch>
        </p:blipFill>
        <p:spPr>
          <a:xfrm>
            <a:off x="3935925" y="2155058"/>
            <a:ext cx="357750" cy="357750"/>
          </a:xfrm>
          <a:prstGeom prst="rect">
            <a:avLst/>
          </a:prstGeom>
          <a:noFill/>
          <a:ln>
            <a:noFill/>
          </a:ln>
        </p:spPr>
      </p:pic>
      <p:cxnSp>
        <p:nvCxnSpPr>
          <p:cNvPr id="372" name="Google Shape;372;g238d719d26c_0_283"/>
          <p:cNvCxnSpPr/>
          <p:nvPr/>
        </p:nvCxnSpPr>
        <p:spPr>
          <a:xfrm>
            <a:off x="3556625" y="2235050"/>
            <a:ext cx="207600" cy="900"/>
          </a:xfrm>
          <a:prstGeom prst="straightConnector1">
            <a:avLst/>
          </a:prstGeom>
          <a:noFill/>
          <a:ln cap="flat" cmpd="sng" w="9525">
            <a:solidFill>
              <a:srgbClr val="9E9E9E"/>
            </a:solidFill>
            <a:prstDash val="solid"/>
            <a:round/>
            <a:headEnd len="med" w="med" type="none"/>
            <a:tailEnd len="med" w="med" type="triangle"/>
          </a:ln>
        </p:spPr>
      </p:cxnSp>
      <p:sp>
        <p:nvSpPr>
          <p:cNvPr id="373" name="Google Shape;373;g238d719d26c_0_283"/>
          <p:cNvSpPr/>
          <p:nvPr/>
        </p:nvSpPr>
        <p:spPr>
          <a:xfrm>
            <a:off x="937250" y="1904425"/>
            <a:ext cx="827700" cy="1278000"/>
          </a:xfrm>
          <a:prstGeom prst="roundRect">
            <a:avLst>
              <a:gd fmla="val 16667" name="adj"/>
            </a:avLst>
          </a:prstGeom>
          <a:noFill/>
          <a:ln cap="flat" cmpd="sng" w="952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38d719d26c_0_283"/>
          <p:cNvSpPr/>
          <p:nvPr/>
        </p:nvSpPr>
        <p:spPr>
          <a:xfrm>
            <a:off x="5509250" y="1170125"/>
            <a:ext cx="827700" cy="634800"/>
          </a:xfrm>
          <a:prstGeom prst="roundRect">
            <a:avLst>
              <a:gd fmla="val 16667" name="adj"/>
            </a:avLst>
          </a:prstGeom>
          <a:noFill/>
          <a:ln cap="flat" cmpd="sng" w="952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38d719d26c_0_283"/>
          <p:cNvSpPr/>
          <p:nvPr/>
        </p:nvSpPr>
        <p:spPr>
          <a:xfrm>
            <a:off x="5509250" y="1864400"/>
            <a:ext cx="827700" cy="1317600"/>
          </a:xfrm>
          <a:prstGeom prst="roundRect">
            <a:avLst>
              <a:gd fmla="val 16667" name="adj"/>
            </a:avLst>
          </a:prstGeom>
          <a:noFill/>
          <a:ln cap="flat" cmpd="sng" w="9525">
            <a:solidFill>
              <a:srgbClr val="FF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38d719d26c_0_283"/>
          <p:cNvSpPr/>
          <p:nvPr/>
        </p:nvSpPr>
        <p:spPr>
          <a:xfrm>
            <a:off x="937250" y="1224525"/>
            <a:ext cx="827700" cy="634800"/>
          </a:xfrm>
          <a:prstGeom prst="roundRect">
            <a:avLst>
              <a:gd fmla="val 16667" name="adj"/>
            </a:avLst>
          </a:prstGeom>
          <a:noFill/>
          <a:ln cap="flat" cmpd="sng" w="9525">
            <a:solidFill>
              <a:srgbClr val="FF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238d719d26c_0_283"/>
          <p:cNvSpPr txBox="1"/>
          <p:nvPr/>
        </p:nvSpPr>
        <p:spPr>
          <a:xfrm>
            <a:off x="4870388" y="3510588"/>
            <a:ext cx="2505900" cy="8004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200"/>
              <a:buFont typeface="Arial"/>
              <a:buNone/>
            </a:pPr>
            <a:r>
              <a:rPr b="1" lang="es" sz="1000">
                <a:solidFill>
                  <a:schemeClr val="accent4"/>
                </a:solidFill>
              </a:rPr>
              <a:t>Language Stream:</a:t>
            </a:r>
            <a:endParaRPr sz="1000">
              <a:solidFill>
                <a:schemeClr val="accent4"/>
              </a:solidFill>
            </a:endParaRPr>
          </a:p>
          <a:p>
            <a:pPr indent="-292100" lvl="0" marL="457200" marR="0" rtl="0" algn="just">
              <a:lnSpc>
                <a:spcPct val="150000"/>
              </a:lnSpc>
              <a:spcBef>
                <a:spcPts val="0"/>
              </a:spcBef>
              <a:spcAft>
                <a:spcPts val="0"/>
              </a:spcAft>
              <a:buSzPts val="1000"/>
              <a:buChar char="●"/>
            </a:pPr>
            <a:r>
              <a:rPr lang="es" sz="1000"/>
              <a:t>FastText [8]</a:t>
            </a:r>
            <a:endParaRPr sz="1000"/>
          </a:p>
          <a:p>
            <a:pPr indent="-292100" lvl="0" marL="457200" marR="0" rtl="0" algn="just">
              <a:lnSpc>
                <a:spcPct val="150000"/>
              </a:lnSpc>
              <a:spcBef>
                <a:spcPts val="0"/>
              </a:spcBef>
              <a:spcAft>
                <a:spcPts val="0"/>
              </a:spcAft>
              <a:buSzPts val="1000"/>
              <a:buChar char="●"/>
            </a:pPr>
            <a:r>
              <a:rPr lang="es" sz="1000"/>
              <a:t>BERT [9]</a:t>
            </a:r>
            <a:endParaRPr sz="1000"/>
          </a:p>
        </p:txBody>
      </p:sp>
      <p:sp>
        <p:nvSpPr>
          <p:cNvPr id="378" name="Google Shape;378;g238d719d26c_0_283"/>
          <p:cNvSpPr/>
          <p:nvPr/>
        </p:nvSpPr>
        <p:spPr>
          <a:xfrm>
            <a:off x="118825" y="1001450"/>
            <a:ext cx="4416900" cy="22581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238d719d26c_0_283"/>
          <p:cNvSpPr/>
          <p:nvPr/>
        </p:nvSpPr>
        <p:spPr>
          <a:xfrm>
            <a:off x="1691975" y="868375"/>
            <a:ext cx="1128600" cy="276900"/>
          </a:xfrm>
          <a:prstGeom prst="roundRect">
            <a:avLst>
              <a:gd fmla="val 16667" name="adj"/>
            </a:avLst>
          </a:prstGeom>
          <a:solidFill>
            <a:srgbClr val="F3F3F3"/>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238d719d26c_0_283"/>
          <p:cNvSpPr/>
          <p:nvPr/>
        </p:nvSpPr>
        <p:spPr>
          <a:xfrm>
            <a:off x="6317125" y="868375"/>
            <a:ext cx="1128600" cy="276900"/>
          </a:xfrm>
          <a:prstGeom prst="roundRect">
            <a:avLst>
              <a:gd fmla="val 16667" name="adj"/>
            </a:avLst>
          </a:prstGeom>
          <a:solidFill>
            <a:srgbClr val="F3F3F3"/>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238d719d26c_0_283"/>
          <p:cNvSpPr txBox="1"/>
          <p:nvPr/>
        </p:nvSpPr>
        <p:spPr>
          <a:xfrm>
            <a:off x="1450375" y="808950"/>
            <a:ext cx="631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111"/>
              <a:buFont typeface="Arial"/>
              <a:buNone/>
            </a:pPr>
            <a:r>
              <a:rPr lang="es" sz="1300">
                <a:solidFill>
                  <a:schemeClr val="accent5"/>
                </a:solidFill>
              </a:rPr>
              <a:t>  </a:t>
            </a:r>
            <a:r>
              <a:rPr lang="es" sz="1300">
                <a:solidFill>
                  <a:schemeClr val="accent5"/>
                </a:solidFill>
              </a:rPr>
              <a:t>  Image-to-Text</a:t>
            </a:r>
            <a:r>
              <a:rPr lang="es" sz="100">
                <a:solidFill>
                  <a:schemeClr val="dk1"/>
                </a:solidFill>
              </a:rPr>
              <a:t>                                                                                                            </a:t>
            </a:r>
            <a:r>
              <a:rPr lang="es" sz="1100">
                <a:solidFill>
                  <a:schemeClr val="dk1"/>
                </a:solidFill>
              </a:rPr>
              <a:t>                                                                     </a:t>
            </a:r>
            <a:r>
              <a:rPr lang="es" sz="1300">
                <a:solidFill>
                  <a:schemeClr val="accent5"/>
                </a:solidFill>
              </a:rPr>
              <a:t>  </a:t>
            </a:r>
            <a:r>
              <a:rPr lang="es" sz="1300">
                <a:solidFill>
                  <a:schemeClr val="accent5"/>
                </a:solidFill>
              </a:rPr>
              <a:t>Text-to-Image                         </a:t>
            </a:r>
            <a:endParaRPr sz="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38ef1ce022_0_292"/>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3. Cross-Modal Retrieval</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rPr lang="es"/>
              <a:t>3.1 </a:t>
            </a:r>
            <a:r>
              <a:rPr lang="es"/>
              <a:t>Image</a:t>
            </a:r>
            <a:r>
              <a:rPr lang="es"/>
              <a:t>-to-</a:t>
            </a:r>
            <a:r>
              <a:rPr lang="es"/>
              <a:t>Text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g238ef1ce022_0_324"/>
          <p:cNvPicPr preferRelativeResize="0"/>
          <p:nvPr/>
        </p:nvPicPr>
        <p:blipFill>
          <a:blip r:embed="rId3">
            <a:alphaModFix/>
          </a:blip>
          <a:stretch>
            <a:fillRect/>
          </a:stretch>
        </p:blipFill>
        <p:spPr>
          <a:xfrm>
            <a:off x="442975" y="1378550"/>
            <a:ext cx="6939582" cy="1369800"/>
          </a:xfrm>
          <a:prstGeom prst="rect">
            <a:avLst/>
          </a:prstGeom>
          <a:noFill/>
          <a:ln>
            <a:noFill/>
          </a:ln>
        </p:spPr>
      </p:pic>
      <p:sp>
        <p:nvSpPr>
          <p:cNvPr id="392" name="Google Shape;392;g238ef1ce022_0_324"/>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Architectures Image-To-Text </a:t>
            </a:r>
            <a:endParaRPr>
              <a:solidFill>
                <a:schemeClr val="accent5"/>
              </a:solidFill>
            </a:endParaRPr>
          </a:p>
        </p:txBody>
      </p:sp>
      <p:pic>
        <p:nvPicPr>
          <p:cNvPr id="393" name="Google Shape;393;g238ef1ce022_0_324"/>
          <p:cNvPicPr preferRelativeResize="0"/>
          <p:nvPr/>
        </p:nvPicPr>
        <p:blipFill rotWithShape="1">
          <a:blip r:embed="rId4">
            <a:alphaModFix/>
          </a:blip>
          <a:srcRect b="0" l="0" r="0" t="0"/>
          <a:stretch/>
        </p:blipFill>
        <p:spPr>
          <a:xfrm>
            <a:off x="0" y="4935825"/>
            <a:ext cx="8307277" cy="207675"/>
          </a:xfrm>
          <a:prstGeom prst="rect">
            <a:avLst/>
          </a:prstGeom>
          <a:noFill/>
          <a:ln>
            <a:noFill/>
          </a:ln>
        </p:spPr>
      </p:pic>
      <p:sp>
        <p:nvSpPr>
          <p:cNvPr id="394" name="Google Shape;394;g238ef1ce022_0_3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sp>
        <p:nvSpPr>
          <p:cNvPr id="395" name="Google Shape;395;g238ef1ce022_0_324"/>
          <p:cNvSpPr txBox="1"/>
          <p:nvPr/>
        </p:nvSpPr>
        <p:spPr>
          <a:xfrm>
            <a:off x="249725" y="1023050"/>
            <a:ext cx="83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96" name="Google Shape;396;g238ef1ce022_0_324"/>
          <p:cNvPicPr preferRelativeResize="0"/>
          <p:nvPr/>
        </p:nvPicPr>
        <p:blipFill>
          <a:blip r:embed="rId5">
            <a:alphaModFix/>
          </a:blip>
          <a:stretch>
            <a:fillRect/>
          </a:stretch>
        </p:blipFill>
        <p:spPr>
          <a:xfrm>
            <a:off x="1834571" y="2157329"/>
            <a:ext cx="499050" cy="262025"/>
          </a:xfrm>
          <a:prstGeom prst="rect">
            <a:avLst/>
          </a:prstGeom>
          <a:noFill/>
          <a:ln>
            <a:noFill/>
          </a:ln>
          <a:effectLst>
            <a:reflection blurRad="0" dir="5400000" dist="38100" endA="0" endPos="30000" fadeDir="5400012" kx="0" rotWithShape="0" algn="bl" stPos="0" sy="-100000" ky="0"/>
          </a:effectLst>
        </p:spPr>
      </p:pic>
      <p:pic>
        <p:nvPicPr>
          <p:cNvPr id="397" name="Google Shape;397;g238ef1ce022_0_324"/>
          <p:cNvPicPr preferRelativeResize="0"/>
          <p:nvPr/>
        </p:nvPicPr>
        <p:blipFill rotWithShape="1">
          <a:blip r:embed="rId6">
            <a:alphaModFix/>
          </a:blip>
          <a:srcRect b="67139" l="0" r="58099" t="0"/>
          <a:stretch/>
        </p:blipFill>
        <p:spPr>
          <a:xfrm>
            <a:off x="396650" y="3119263"/>
            <a:ext cx="2519375" cy="459750"/>
          </a:xfrm>
          <a:prstGeom prst="rect">
            <a:avLst/>
          </a:prstGeom>
          <a:noFill/>
          <a:ln>
            <a:noFill/>
          </a:ln>
        </p:spPr>
      </p:pic>
      <p:pic>
        <p:nvPicPr>
          <p:cNvPr id="398" name="Google Shape;398;g238ef1ce022_0_324"/>
          <p:cNvPicPr preferRelativeResize="0"/>
          <p:nvPr/>
        </p:nvPicPr>
        <p:blipFill rotWithShape="1">
          <a:blip r:embed="rId3">
            <a:alphaModFix/>
          </a:blip>
          <a:srcRect b="0" l="51399" r="0" t="0"/>
          <a:stretch/>
        </p:blipFill>
        <p:spPr>
          <a:xfrm>
            <a:off x="4036750" y="3104075"/>
            <a:ext cx="3372727" cy="1390475"/>
          </a:xfrm>
          <a:prstGeom prst="rect">
            <a:avLst/>
          </a:prstGeom>
          <a:noFill/>
          <a:ln>
            <a:noFill/>
          </a:ln>
        </p:spPr>
      </p:pic>
      <p:pic>
        <p:nvPicPr>
          <p:cNvPr id="399" name="Google Shape;399;g238ef1ce022_0_324"/>
          <p:cNvPicPr preferRelativeResize="0"/>
          <p:nvPr/>
        </p:nvPicPr>
        <p:blipFill rotWithShape="1">
          <a:blip r:embed="rId3">
            <a:alphaModFix/>
          </a:blip>
          <a:srcRect b="79757" l="27684" r="48625" t="15973"/>
          <a:stretch/>
        </p:blipFill>
        <p:spPr>
          <a:xfrm>
            <a:off x="2446675" y="3328175"/>
            <a:ext cx="1643975" cy="58475"/>
          </a:xfrm>
          <a:prstGeom prst="rect">
            <a:avLst/>
          </a:prstGeom>
          <a:noFill/>
          <a:ln>
            <a:noFill/>
          </a:ln>
        </p:spPr>
      </p:pic>
      <p:pic>
        <p:nvPicPr>
          <p:cNvPr id="400" name="Google Shape;400;g238ef1ce022_0_324"/>
          <p:cNvPicPr preferRelativeResize="0"/>
          <p:nvPr/>
        </p:nvPicPr>
        <p:blipFill rotWithShape="1">
          <a:blip r:embed="rId3">
            <a:alphaModFix/>
          </a:blip>
          <a:srcRect b="80062" l="27710" r="48599" t="15668"/>
          <a:stretch/>
        </p:blipFill>
        <p:spPr>
          <a:xfrm>
            <a:off x="2440700" y="3806988"/>
            <a:ext cx="1643975" cy="58475"/>
          </a:xfrm>
          <a:prstGeom prst="rect">
            <a:avLst/>
          </a:prstGeom>
          <a:noFill/>
          <a:ln>
            <a:noFill/>
          </a:ln>
        </p:spPr>
      </p:pic>
      <p:pic>
        <p:nvPicPr>
          <p:cNvPr id="401" name="Google Shape;401;g238ef1ce022_0_324"/>
          <p:cNvPicPr preferRelativeResize="0"/>
          <p:nvPr/>
        </p:nvPicPr>
        <p:blipFill rotWithShape="1">
          <a:blip r:embed="rId3">
            <a:alphaModFix/>
          </a:blip>
          <a:srcRect b="80062" l="27710" r="48599" t="15668"/>
          <a:stretch/>
        </p:blipFill>
        <p:spPr>
          <a:xfrm>
            <a:off x="2440700" y="4256413"/>
            <a:ext cx="1643975" cy="58475"/>
          </a:xfrm>
          <a:prstGeom prst="rect">
            <a:avLst/>
          </a:prstGeom>
          <a:noFill/>
          <a:ln>
            <a:noFill/>
          </a:ln>
        </p:spPr>
      </p:pic>
      <p:pic>
        <p:nvPicPr>
          <p:cNvPr id="402" name="Google Shape;402;g238ef1ce022_0_324"/>
          <p:cNvPicPr preferRelativeResize="0"/>
          <p:nvPr/>
        </p:nvPicPr>
        <p:blipFill rotWithShape="1">
          <a:blip r:embed="rId6">
            <a:alphaModFix/>
          </a:blip>
          <a:srcRect b="28928" l="0" r="61039" t="30136"/>
          <a:stretch/>
        </p:blipFill>
        <p:spPr>
          <a:xfrm>
            <a:off x="382250" y="3529300"/>
            <a:ext cx="2342551" cy="572725"/>
          </a:xfrm>
          <a:prstGeom prst="rect">
            <a:avLst/>
          </a:prstGeom>
          <a:noFill/>
          <a:ln>
            <a:noFill/>
          </a:ln>
        </p:spPr>
      </p:pic>
      <p:pic>
        <p:nvPicPr>
          <p:cNvPr id="403" name="Google Shape;403;g238ef1ce022_0_324"/>
          <p:cNvPicPr preferRelativeResize="0"/>
          <p:nvPr/>
        </p:nvPicPr>
        <p:blipFill rotWithShape="1">
          <a:blip r:embed="rId6">
            <a:alphaModFix/>
          </a:blip>
          <a:srcRect b="-2762" l="0" r="58099" t="61829"/>
          <a:stretch/>
        </p:blipFill>
        <p:spPr>
          <a:xfrm>
            <a:off x="382250" y="3971075"/>
            <a:ext cx="2519375" cy="572701"/>
          </a:xfrm>
          <a:prstGeom prst="rect">
            <a:avLst/>
          </a:prstGeom>
          <a:noFill/>
          <a:ln>
            <a:noFill/>
          </a:ln>
        </p:spPr>
      </p:pic>
      <p:pic>
        <p:nvPicPr>
          <p:cNvPr id="404" name="Google Shape;404;g238ef1ce022_0_324"/>
          <p:cNvPicPr preferRelativeResize="0"/>
          <p:nvPr/>
        </p:nvPicPr>
        <p:blipFill rotWithShape="1">
          <a:blip r:embed="rId7">
            <a:alphaModFix/>
          </a:blip>
          <a:srcRect b="16303" l="0" r="0" t="18221"/>
          <a:stretch/>
        </p:blipFill>
        <p:spPr>
          <a:xfrm>
            <a:off x="1768213" y="3971075"/>
            <a:ext cx="565425" cy="207675"/>
          </a:xfrm>
          <a:prstGeom prst="rect">
            <a:avLst/>
          </a:prstGeom>
          <a:noFill/>
          <a:ln>
            <a:noFill/>
          </a:ln>
        </p:spPr>
      </p:pic>
      <p:sp>
        <p:nvSpPr>
          <p:cNvPr id="405" name="Google Shape;405;g238ef1ce022_0_324"/>
          <p:cNvSpPr txBox="1"/>
          <p:nvPr/>
        </p:nvSpPr>
        <p:spPr>
          <a:xfrm>
            <a:off x="2221400" y="1319400"/>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406" name="Google Shape;406;g238ef1ce022_0_324"/>
          <p:cNvSpPr txBox="1"/>
          <p:nvPr/>
        </p:nvSpPr>
        <p:spPr>
          <a:xfrm>
            <a:off x="2221400" y="3014913"/>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407" name="Google Shape;407;g238ef1ce022_0_324"/>
          <p:cNvSpPr txBox="1"/>
          <p:nvPr/>
        </p:nvSpPr>
        <p:spPr>
          <a:xfrm>
            <a:off x="472838" y="4573200"/>
            <a:ext cx="7231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rPr>
              <a:t>Depends on the architecture. </a:t>
            </a:r>
            <a:r>
              <a:rPr lang="es" sz="700"/>
              <a:t>Visual features were extracted from the last convolutional layer of Faster R-CNN  (backbone resnet50, pretrained by COCO dataset).</a:t>
            </a:r>
            <a:endParaRPr sz="7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408" name="Google Shape;408;g238ef1ce022_0_324"/>
          <p:cNvSpPr txBox="1"/>
          <p:nvPr/>
        </p:nvSpPr>
        <p:spPr>
          <a:xfrm>
            <a:off x="436725" y="70640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9" name="Google Shape;409;g238ef1ce022_0_324"/>
          <p:cNvSpPr txBox="1"/>
          <p:nvPr/>
        </p:nvSpPr>
        <p:spPr>
          <a:xfrm>
            <a:off x="7536450" y="1581150"/>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Captions</a:t>
            </a:r>
            <a:endParaRPr sz="500"/>
          </a:p>
        </p:txBody>
      </p:sp>
      <p:pic>
        <p:nvPicPr>
          <p:cNvPr id="410" name="Google Shape;410;g238ef1ce022_0_324"/>
          <p:cNvPicPr preferRelativeResize="0"/>
          <p:nvPr/>
        </p:nvPicPr>
        <p:blipFill>
          <a:blip r:embed="rId8">
            <a:alphaModFix/>
          </a:blip>
          <a:stretch>
            <a:fillRect/>
          </a:stretch>
        </p:blipFill>
        <p:spPr>
          <a:xfrm>
            <a:off x="8006475" y="1979821"/>
            <a:ext cx="357750" cy="357750"/>
          </a:xfrm>
          <a:prstGeom prst="rect">
            <a:avLst/>
          </a:prstGeom>
          <a:noFill/>
          <a:ln>
            <a:noFill/>
          </a:ln>
        </p:spPr>
      </p:pic>
      <p:sp>
        <p:nvSpPr>
          <p:cNvPr id="411" name="Google Shape;411;g238ef1ce022_0_324"/>
          <p:cNvSpPr txBox="1"/>
          <p:nvPr/>
        </p:nvSpPr>
        <p:spPr>
          <a:xfrm>
            <a:off x="567450" y="1259250"/>
            <a:ext cx="498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t>Anchor</a:t>
            </a:r>
            <a:endParaRPr sz="600"/>
          </a:p>
        </p:txBody>
      </p:sp>
      <p:sp>
        <p:nvSpPr>
          <p:cNvPr id="412" name="Google Shape;412;g238ef1ce022_0_324"/>
          <p:cNvSpPr txBox="1"/>
          <p:nvPr/>
        </p:nvSpPr>
        <p:spPr>
          <a:xfrm>
            <a:off x="535100" y="2958950"/>
            <a:ext cx="498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t>Anchor</a:t>
            </a:r>
            <a:endParaRPr sz="600"/>
          </a:p>
        </p:txBody>
      </p:sp>
      <p:sp>
        <p:nvSpPr>
          <p:cNvPr id="413" name="Google Shape;413;g238ef1ce022_0_324"/>
          <p:cNvSpPr txBox="1"/>
          <p:nvPr/>
        </p:nvSpPr>
        <p:spPr>
          <a:xfrm>
            <a:off x="7578000" y="3235738"/>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Captions</a:t>
            </a:r>
            <a:endParaRPr sz="500"/>
          </a:p>
        </p:txBody>
      </p:sp>
      <p:pic>
        <p:nvPicPr>
          <p:cNvPr id="414" name="Google Shape;414;g238ef1ce022_0_324"/>
          <p:cNvPicPr preferRelativeResize="0"/>
          <p:nvPr/>
        </p:nvPicPr>
        <p:blipFill>
          <a:blip r:embed="rId8">
            <a:alphaModFix/>
          </a:blip>
          <a:stretch>
            <a:fillRect/>
          </a:stretch>
        </p:blipFill>
        <p:spPr>
          <a:xfrm>
            <a:off x="8048025" y="3634408"/>
            <a:ext cx="357750" cy="357750"/>
          </a:xfrm>
          <a:prstGeom prst="rect">
            <a:avLst/>
          </a:prstGeom>
          <a:noFill/>
          <a:ln>
            <a:noFill/>
          </a:ln>
        </p:spPr>
      </p:pic>
      <p:cxnSp>
        <p:nvCxnSpPr>
          <p:cNvPr id="415" name="Google Shape;415;g238ef1ce022_0_324"/>
          <p:cNvCxnSpPr/>
          <p:nvPr/>
        </p:nvCxnSpPr>
        <p:spPr>
          <a:xfrm>
            <a:off x="7352975" y="2118250"/>
            <a:ext cx="399000" cy="0"/>
          </a:xfrm>
          <a:prstGeom prst="straightConnector1">
            <a:avLst/>
          </a:prstGeom>
          <a:noFill/>
          <a:ln cap="flat" cmpd="sng" w="9525">
            <a:solidFill>
              <a:schemeClr val="dk2"/>
            </a:solidFill>
            <a:prstDash val="solid"/>
            <a:round/>
            <a:headEnd len="med" w="med" type="none"/>
            <a:tailEnd len="med" w="med" type="stealth"/>
          </a:ln>
        </p:spPr>
      </p:cxnSp>
      <p:cxnSp>
        <p:nvCxnSpPr>
          <p:cNvPr id="416" name="Google Shape;416;g238ef1ce022_0_324"/>
          <p:cNvCxnSpPr/>
          <p:nvPr/>
        </p:nvCxnSpPr>
        <p:spPr>
          <a:xfrm>
            <a:off x="7382550" y="3836225"/>
            <a:ext cx="399000" cy="0"/>
          </a:xfrm>
          <a:prstGeom prst="straightConnector1">
            <a:avLst/>
          </a:prstGeom>
          <a:noFill/>
          <a:ln cap="flat" cmpd="sng" w="9525">
            <a:solidFill>
              <a:schemeClr val="dk2"/>
            </a:solidFill>
            <a:prstDash val="solid"/>
            <a:round/>
            <a:headEnd len="med" w="med" type="none"/>
            <a:tailEnd len="med" w="med" type="stealth"/>
          </a:ln>
        </p:spPr>
      </p:cxnSp>
      <p:sp>
        <p:nvSpPr>
          <p:cNvPr id="417" name="Google Shape;417;g238ef1ce022_0_324"/>
          <p:cNvSpPr txBox="1"/>
          <p:nvPr/>
        </p:nvSpPr>
        <p:spPr>
          <a:xfrm>
            <a:off x="325925" y="4532000"/>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418" name="Google Shape;418;g238ef1ce022_0_324"/>
          <p:cNvSpPr txBox="1"/>
          <p:nvPr/>
        </p:nvSpPr>
        <p:spPr>
          <a:xfrm>
            <a:off x="208125" y="772925"/>
            <a:ext cx="87096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We used the following pipeline with the specified dimensions depending on the text feature extractor.</a:t>
            </a:r>
            <a:endParaRPr sz="1100"/>
          </a:p>
        </p:txBody>
      </p:sp>
      <p:sp>
        <p:nvSpPr>
          <p:cNvPr id="419" name="Google Shape;419;g238ef1ce022_0_324"/>
          <p:cNvSpPr txBox="1"/>
          <p:nvPr/>
        </p:nvSpPr>
        <p:spPr>
          <a:xfrm>
            <a:off x="1661850" y="1176275"/>
            <a:ext cx="9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Faster R-CNN </a:t>
            </a:r>
            <a:endParaRPr sz="700"/>
          </a:p>
          <a:p>
            <a:pPr indent="0" lvl="0" marL="0" rtl="0" algn="l">
              <a:spcBef>
                <a:spcPts val="0"/>
              </a:spcBef>
              <a:spcAft>
                <a:spcPts val="0"/>
              </a:spcAft>
              <a:buNone/>
            </a:pPr>
            <a:r>
              <a:rPr lang="es" sz="700"/>
              <a:t>or Resnet 50</a:t>
            </a:r>
            <a:endParaRPr sz="700"/>
          </a:p>
        </p:txBody>
      </p:sp>
      <p:sp>
        <p:nvSpPr>
          <p:cNvPr id="420" name="Google Shape;420;g238ef1ce022_0_324"/>
          <p:cNvSpPr txBox="1"/>
          <p:nvPr/>
        </p:nvSpPr>
        <p:spPr>
          <a:xfrm>
            <a:off x="1688550" y="2926625"/>
            <a:ext cx="9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Faster R-CNN</a:t>
            </a:r>
            <a:endParaRPr sz="700"/>
          </a:p>
          <a:p>
            <a:pPr indent="0" lvl="0" marL="0" rtl="0" algn="l">
              <a:spcBef>
                <a:spcPts val="0"/>
              </a:spcBef>
              <a:spcAft>
                <a:spcPts val="0"/>
              </a:spcAft>
              <a:buNone/>
            </a:pPr>
            <a:r>
              <a:rPr lang="es" sz="700"/>
              <a:t>or Resnet 50</a:t>
            </a:r>
            <a:endParaRPr sz="700"/>
          </a:p>
        </p:txBody>
      </p:sp>
      <p:sp>
        <p:nvSpPr>
          <p:cNvPr id="421" name="Google Shape;421;g238ef1ce022_0_324"/>
          <p:cNvSpPr/>
          <p:nvPr/>
        </p:nvSpPr>
        <p:spPr>
          <a:xfrm>
            <a:off x="311700" y="1194875"/>
            <a:ext cx="8441100" cy="16119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38ef1ce022_0_324"/>
          <p:cNvSpPr/>
          <p:nvPr/>
        </p:nvSpPr>
        <p:spPr>
          <a:xfrm>
            <a:off x="311700" y="2931775"/>
            <a:ext cx="8441100" cy="16119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g238ef1ce022_0_324"/>
          <p:cNvCxnSpPr/>
          <p:nvPr/>
        </p:nvCxnSpPr>
        <p:spPr>
          <a:xfrm rot="10800000">
            <a:off x="6596025" y="2258789"/>
            <a:ext cx="7500" cy="394500"/>
          </a:xfrm>
          <a:prstGeom prst="straightConnector1">
            <a:avLst/>
          </a:prstGeom>
          <a:noFill/>
          <a:ln cap="flat" cmpd="sng" w="9525">
            <a:solidFill>
              <a:srgbClr val="595959"/>
            </a:solidFill>
            <a:prstDash val="solid"/>
            <a:round/>
            <a:headEnd len="med" w="med" type="none"/>
            <a:tailEnd len="med" w="med" type="triangle"/>
          </a:ln>
        </p:spPr>
      </p:cxnSp>
      <p:sp>
        <p:nvSpPr>
          <p:cNvPr id="424" name="Google Shape;424;g238ef1ce022_0_324"/>
          <p:cNvSpPr/>
          <p:nvPr/>
        </p:nvSpPr>
        <p:spPr>
          <a:xfrm>
            <a:off x="6110875" y="2749250"/>
            <a:ext cx="988800" cy="20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g238ef1ce022_0_324"/>
          <p:cNvCxnSpPr/>
          <p:nvPr/>
        </p:nvCxnSpPr>
        <p:spPr>
          <a:xfrm>
            <a:off x="6601525" y="2956850"/>
            <a:ext cx="7500" cy="457800"/>
          </a:xfrm>
          <a:prstGeom prst="straightConnector1">
            <a:avLst/>
          </a:prstGeom>
          <a:noFill/>
          <a:ln cap="flat" cmpd="sng" w="9525">
            <a:solidFill>
              <a:srgbClr val="595959"/>
            </a:solidFill>
            <a:prstDash val="solid"/>
            <a:round/>
            <a:headEnd len="med" w="med" type="none"/>
            <a:tailEnd len="med" w="med" type="triangle"/>
          </a:ln>
        </p:spPr>
      </p:cxnSp>
      <p:sp>
        <p:nvSpPr>
          <p:cNvPr id="426" name="Google Shape;426;g238ef1ce022_0_324"/>
          <p:cNvSpPr txBox="1"/>
          <p:nvPr/>
        </p:nvSpPr>
        <p:spPr>
          <a:xfrm>
            <a:off x="6142275" y="2653289"/>
            <a:ext cx="107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Triplet loss</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38ef1ce022_2_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graphicFrame>
        <p:nvGraphicFramePr>
          <p:cNvPr id="432" name="Google Shape;432;g238ef1ce022_2_52"/>
          <p:cNvGraphicFramePr/>
          <p:nvPr/>
        </p:nvGraphicFramePr>
        <p:xfrm>
          <a:off x="422075" y="1215510"/>
          <a:ext cx="3000000" cy="3000000"/>
        </p:xfrm>
        <a:graphic>
          <a:graphicData uri="http://schemas.openxmlformats.org/drawingml/2006/table">
            <a:tbl>
              <a:tblPr>
                <a:noFill/>
                <a:tableStyleId>{6F4D9F74-65D9-40B7-9C38-9786B24B611F}</a:tableStyleId>
              </a:tblPr>
              <a:tblGrid>
                <a:gridCol w="769025"/>
                <a:gridCol w="769025"/>
                <a:gridCol w="788400"/>
                <a:gridCol w="749675"/>
                <a:gridCol w="769025"/>
                <a:gridCol w="769025"/>
                <a:gridCol w="769025"/>
              </a:tblGrid>
              <a:tr h="338975">
                <a:tc>
                  <a:txBody>
                    <a:bodyPr/>
                    <a:lstStyle/>
                    <a:p>
                      <a:pPr indent="0" lvl="0" marL="0" rtl="0" algn="ctr">
                        <a:spcBef>
                          <a:spcPts val="0"/>
                        </a:spcBef>
                        <a:spcAft>
                          <a:spcPts val="0"/>
                        </a:spcAft>
                        <a:buNone/>
                      </a:pPr>
                      <a:r>
                        <a:rPr lang="es" sz="900"/>
                        <a:t>Samples</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Text Embedding</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Image Embedder</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mAP</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Prec@1</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Prec@3</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Prec@5</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235075">
                <a:tc rowSpan="4">
                  <a:txBody>
                    <a:bodyPr/>
                    <a:lstStyle/>
                    <a:p>
                      <a:pPr indent="0" lvl="0" marL="0" rtl="0" algn="ctr">
                        <a:spcBef>
                          <a:spcPts val="0"/>
                        </a:spcBef>
                        <a:spcAft>
                          <a:spcPts val="0"/>
                        </a:spcAft>
                        <a:buNone/>
                      </a:pPr>
                      <a:r>
                        <a:rPr lang="es" sz="900"/>
                        <a:t>100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spcBef>
                          <a:spcPts val="0"/>
                        </a:spcBef>
                        <a:spcAft>
                          <a:spcPts val="0"/>
                        </a:spcAft>
                        <a:buNone/>
                      </a:pPr>
                      <a:r>
                        <a:rPr lang="es" sz="900"/>
                        <a:t>FastText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000"/>
                        <a:t>0.40</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0.33</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0.29</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0.25</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350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000"/>
                        <a:t>0.34</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1000"/>
                        <a:t>0.25</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1000"/>
                        <a:t>0.24</a:t>
                      </a:r>
                      <a:endParaRPr sz="12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1000"/>
                        <a:t>0.21</a:t>
                      </a:r>
                      <a:endParaRPr/>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35075">
                <a:tc vMerge="1"/>
                <a:tc rowSpan="2">
                  <a:txBody>
                    <a:bodyPr/>
                    <a:lstStyle/>
                    <a:p>
                      <a:pPr indent="0" lvl="0" marL="0" rtl="0" algn="ctr">
                        <a:spcBef>
                          <a:spcPts val="0"/>
                        </a:spcBef>
                        <a:spcAft>
                          <a:spcPts val="0"/>
                        </a:spcAft>
                        <a:buNone/>
                      </a:pPr>
                      <a:r>
                        <a:rPr lang="es" sz="900"/>
                        <a:t>BERT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000"/>
                        <a:t>0.35</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1000"/>
                        <a:t>0.25</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1000"/>
                        <a:t>0.23</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1000"/>
                        <a:t>0.22</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350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000"/>
                        <a:t>0.33</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0.23</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0.21</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0.21</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235075">
                <a:tc rowSpan="4">
                  <a:txBody>
                    <a:bodyPr/>
                    <a:lstStyle/>
                    <a:p>
                      <a:pPr indent="0" lvl="0" marL="0" rtl="0" algn="ctr">
                        <a:spcBef>
                          <a:spcPts val="0"/>
                        </a:spcBef>
                        <a:spcAft>
                          <a:spcPts val="0"/>
                        </a:spcAft>
                        <a:buNone/>
                      </a:pPr>
                      <a:r>
                        <a:rPr lang="es" sz="900"/>
                        <a:t>500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spcBef>
                          <a:spcPts val="0"/>
                        </a:spcBef>
                        <a:spcAft>
                          <a:spcPts val="0"/>
                        </a:spcAft>
                        <a:buNone/>
                      </a:pPr>
                      <a:r>
                        <a:rPr lang="es" sz="900"/>
                        <a:t>FastText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000"/>
                        <a:t>0.26</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0.17</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0.16</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0.14</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350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000"/>
                        <a:t>0.25</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1000"/>
                        <a:t>0.16</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1000"/>
                        <a:t>0.14</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1000"/>
                        <a:t>0.13</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35075">
                <a:tc vMerge="1"/>
                <a:tc rowSpan="2">
                  <a:txBody>
                    <a:bodyPr/>
                    <a:lstStyle/>
                    <a:p>
                      <a:pPr indent="0" lvl="0" marL="0" rtl="0" algn="ctr">
                        <a:spcBef>
                          <a:spcPts val="0"/>
                        </a:spcBef>
                        <a:spcAft>
                          <a:spcPts val="0"/>
                        </a:spcAft>
                        <a:buNone/>
                      </a:pPr>
                      <a:r>
                        <a:rPr lang="es" sz="900"/>
                        <a:t>BERT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000"/>
                        <a:t>0.19</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1000"/>
                        <a:t>0.12</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1000"/>
                        <a:t>0.10</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1000"/>
                        <a:t>0.10</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350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000"/>
                        <a:t>0.20</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0.11</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0.12</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0.10</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235075">
                <a:tc rowSpan="4">
                  <a:txBody>
                    <a:bodyPr/>
                    <a:lstStyle/>
                    <a:p>
                      <a:pPr indent="0" lvl="0" marL="0" rtl="0" algn="ctr">
                        <a:spcBef>
                          <a:spcPts val="0"/>
                        </a:spcBef>
                        <a:spcAft>
                          <a:spcPts val="0"/>
                        </a:spcAft>
                        <a:buNone/>
                      </a:pPr>
                      <a:r>
                        <a:rPr lang="es" sz="900"/>
                        <a:t>1000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spcBef>
                          <a:spcPts val="0"/>
                        </a:spcBef>
                        <a:spcAft>
                          <a:spcPts val="0"/>
                        </a:spcAft>
                        <a:buNone/>
                      </a:pPr>
                      <a:r>
                        <a:rPr lang="es" sz="900"/>
                        <a:t>FastText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1000"/>
                        <a:t>0.21</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0.14</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0.14</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0.14</a:t>
                      </a:r>
                      <a:endParaRPr b="1"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350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000"/>
                        <a:t>0.19</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1000"/>
                        <a:t>0.13</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1000"/>
                        <a:t>0.10</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1000"/>
                        <a:t>0.13</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35075">
                <a:tc vMerge="1"/>
                <a:tc rowSpan="2">
                  <a:txBody>
                    <a:bodyPr/>
                    <a:lstStyle/>
                    <a:p>
                      <a:pPr indent="0" lvl="0" marL="0" rtl="0" algn="ctr">
                        <a:spcBef>
                          <a:spcPts val="0"/>
                        </a:spcBef>
                        <a:spcAft>
                          <a:spcPts val="0"/>
                        </a:spcAft>
                        <a:buNone/>
                      </a:pPr>
                      <a:r>
                        <a:rPr lang="es" sz="900"/>
                        <a:t>BERT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000"/>
                        <a:t>0.14</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1000"/>
                        <a:t>0.09</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1000"/>
                        <a:t>0.07</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1000"/>
                        <a:t>0.10</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350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1000"/>
                        <a:t>0.14</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0.07</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0.07</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0.10</a:t>
                      </a:r>
                      <a:endParaRPr sz="10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bl>
          </a:graphicData>
        </a:graphic>
      </p:graphicFrame>
      <p:sp>
        <p:nvSpPr>
          <p:cNvPr id="433" name="Google Shape;433;g238ef1ce022_2_52"/>
          <p:cNvSpPr txBox="1"/>
          <p:nvPr/>
        </p:nvSpPr>
        <p:spPr>
          <a:xfrm>
            <a:off x="422075" y="855300"/>
            <a:ext cx="1222500" cy="1902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000"/>
              <a:t>Using m</a:t>
            </a:r>
            <a:r>
              <a:rPr lang="es" sz="1000"/>
              <a:t>argin 0.1</a:t>
            </a:r>
            <a:endParaRPr sz="1000"/>
          </a:p>
        </p:txBody>
      </p:sp>
      <p:sp>
        <p:nvSpPr>
          <p:cNvPr id="434" name="Google Shape;434;g238ef1ce022_2_52"/>
          <p:cNvSpPr txBox="1"/>
          <p:nvPr/>
        </p:nvSpPr>
        <p:spPr>
          <a:xfrm>
            <a:off x="2008027" y="2351496"/>
            <a:ext cx="222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5" name="Google Shape;435;g238ef1ce022_2_52"/>
          <p:cNvPicPr preferRelativeResize="0"/>
          <p:nvPr/>
        </p:nvPicPr>
        <p:blipFill>
          <a:blip r:embed="rId3">
            <a:alphaModFix/>
          </a:blip>
          <a:stretch>
            <a:fillRect/>
          </a:stretch>
        </p:blipFill>
        <p:spPr>
          <a:xfrm>
            <a:off x="4507225" y="318825"/>
            <a:ext cx="1305050" cy="726675"/>
          </a:xfrm>
          <a:prstGeom prst="rect">
            <a:avLst/>
          </a:prstGeom>
          <a:noFill/>
          <a:ln>
            <a:noFill/>
          </a:ln>
        </p:spPr>
      </p:pic>
      <p:sp>
        <p:nvSpPr>
          <p:cNvPr id="436" name="Google Shape;436;g238ef1ce022_2_52"/>
          <p:cNvSpPr txBox="1"/>
          <p:nvPr/>
        </p:nvSpPr>
        <p:spPr>
          <a:xfrm>
            <a:off x="7223668" y="125996"/>
            <a:ext cx="65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mAP</a:t>
            </a:r>
            <a:endParaRPr sz="1200"/>
          </a:p>
        </p:txBody>
      </p:sp>
      <p:pic>
        <p:nvPicPr>
          <p:cNvPr id="437" name="Google Shape;437;g238ef1ce022_2_52"/>
          <p:cNvPicPr preferRelativeResize="0"/>
          <p:nvPr/>
        </p:nvPicPr>
        <p:blipFill>
          <a:blip r:embed="rId4">
            <a:alphaModFix/>
          </a:blip>
          <a:stretch>
            <a:fillRect/>
          </a:stretch>
        </p:blipFill>
        <p:spPr>
          <a:xfrm>
            <a:off x="6172529" y="399075"/>
            <a:ext cx="2483595" cy="2096475"/>
          </a:xfrm>
          <a:prstGeom prst="rect">
            <a:avLst/>
          </a:prstGeom>
          <a:noFill/>
          <a:ln>
            <a:noFill/>
          </a:ln>
        </p:spPr>
      </p:pic>
      <p:pic>
        <p:nvPicPr>
          <p:cNvPr id="438" name="Google Shape;438;g238ef1ce022_2_52"/>
          <p:cNvPicPr preferRelativeResize="0"/>
          <p:nvPr/>
        </p:nvPicPr>
        <p:blipFill>
          <a:blip r:embed="rId5">
            <a:alphaModFix/>
          </a:blip>
          <a:stretch>
            <a:fillRect/>
          </a:stretch>
        </p:blipFill>
        <p:spPr>
          <a:xfrm>
            <a:off x="6141524" y="2777950"/>
            <a:ext cx="2635850" cy="1885275"/>
          </a:xfrm>
          <a:prstGeom prst="rect">
            <a:avLst/>
          </a:prstGeom>
          <a:noFill/>
          <a:ln>
            <a:noFill/>
          </a:ln>
        </p:spPr>
      </p:pic>
      <p:sp>
        <p:nvSpPr>
          <p:cNvPr id="439" name="Google Shape;439;g238ef1ce022_2_52"/>
          <p:cNvSpPr txBox="1"/>
          <p:nvPr/>
        </p:nvSpPr>
        <p:spPr>
          <a:xfrm>
            <a:off x="7148676" y="2495550"/>
            <a:ext cx="8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Prec@1</a:t>
            </a:r>
            <a:endParaRPr sz="1200"/>
          </a:p>
        </p:txBody>
      </p:sp>
      <p:sp>
        <p:nvSpPr>
          <p:cNvPr id="440" name="Google Shape;440;g238ef1ce022_2_52"/>
          <p:cNvSpPr txBox="1"/>
          <p:nvPr/>
        </p:nvSpPr>
        <p:spPr>
          <a:xfrm>
            <a:off x="311700" y="216425"/>
            <a:ext cx="8709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s" sz="2600">
                <a:solidFill>
                  <a:srgbClr val="0097A7"/>
                </a:solidFill>
              </a:rPr>
              <a:t>Quantitative results</a:t>
            </a:r>
            <a:endParaRPr sz="1488">
              <a:solidFill>
                <a:srgbClr val="0097A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g238ef1ce022_0_413"/>
          <p:cNvPicPr preferRelativeResize="0"/>
          <p:nvPr/>
        </p:nvPicPr>
        <p:blipFill rotWithShape="1">
          <a:blip r:embed="rId3">
            <a:alphaModFix/>
          </a:blip>
          <a:srcRect b="0" l="33333" r="0" t="0"/>
          <a:stretch/>
        </p:blipFill>
        <p:spPr>
          <a:xfrm>
            <a:off x="4797300" y="597075"/>
            <a:ext cx="4097665" cy="2383099"/>
          </a:xfrm>
          <a:prstGeom prst="rect">
            <a:avLst/>
          </a:prstGeom>
          <a:noFill/>
          <a:ln>
            <a:noFill/>
          </a:ln>
        </p:spPr>
      </p:pic>
      <p:pic>
        <p:nvPicPr>
          <p:cNvPr id="446" name="Google Shape;446;g238ef1ce022_0_413"/>
          <p:cNvPicPr preferRelativeResize="0"/>
          <p:nvPr/>
        </p:nvPicPr>
        <p:blipFill rotWithShape="1">
          <a:blip r:embed="rId4">
            <a:alphaModFix/>
          </a:blip>
          <a:srcRect b="0" l="0" r="0" t="10674"/>
          <a:stretch/>
        </p:blipFill>
        <p:spPr>
          <a:xfrm>
            <a:off x="4797310" y="2881065"/>
            <a:ext cx="4097665" cy="2076685"/>
          </a:xfrm>
          <a:prstGeom prst="rect">
            <a:avLst/>
          </a:prstGeom>
          <a:noFill/>
          <a:ln>
            <a:noFill/>
          </a:ln>
        </p:spPr>
      </p:pic>
      <p:sp>
        <p:nvSpPr>
          <p:cNvPr id="447" name="Google Shape;447;g238ef1ce022_0_4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sp>
        <p:nvSpPr>
          <p:cNvPr id="448" name="Google Shape;448;g238ef1ce022_0_413"/>
          <p:cNvSpPr txBox="1"/>
          <p:nvPr/>
        </p:nvSpPr>
        <p:spPr>
          <a:xfrm>
            <a:off x="311700" y="216425"/>
            <a:ext cx="8709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2800">
                <a:solidFill>
                  <a:srgbClr val="0097A7"/>
                </a:solidFill>
              </a:rPr>
              <a:t>Qualitative results </a:t>
            </a:r>
            <a:r>
              <a:rPr lang="es" sz="2800">
                <a:solidFill>
                  <a:schemeClr val="accent5"/>
                </a:solidFill>
              </a:rPr>
              <a:t>Image-to-</a:t>
            </a:r>
            <a:r>
              <a:rPr lang="es" sz="2800">
                <a:solidFill>
                  <a:srgbClr val="0097A7"/>
                </a:solidFill>
              </a:rPr>
              <a:t>T</a:t>
            </a:r>
            <a:r>
              <a:rPr lang="es" sz="2800">
                <a:solidFill>
                  <a:srgbClr val="0097A7"/>
                </a:solidFill>
              </a:rPr>
              <a:t>ext </a:t>
            </a:r>
            <a:endParaRPr sz="2800">
              <a:solidFill>
                <a:srgbClr val="0097A7"/>
              </a:solidFill>
            </a:endParaRPr>
          </a:p>
        </p:txBody>
      </p:sp>
      <p:pic>
        <p:nvPicPr>
          <p:cNvPr id="449" name="Google Shape;449;g238ef1ce022_0_413"/>
          <p:cNvPicPr preferRelativeResize="0"/>
          <p:nvPr/>
        </p:nvPicPr>
        <p:blipFill rotWithShape="1">
          <a:blip r:embed="rId3">
            <a:alphaModFix/>
          </a:blip>
          <a:srcRect b="0" l="0" r="66919" t="0"/>
          <a:stretch/>
        </p:blipFill>
        <p:spPr>
          <a:xfrm>
            <a:off x="733200" y="970914"/>
            <a:ext cx="2731724" cy="3201676"/>
          </a:xfrm>
          <a:prstGeom prst="rect">
            <a:avLst/>
          </a:prstGeom>
          <a:noFill/>
          <a:ln>
            <a:noFill/>
          </a:ln>
        </p:spPr>
      </p:pic>
      <p:pic>
        <p:nvPicPr>
          <p:cNvPr id="450" name="Google Shape;450;g238ef1ce022_0_413"/>
          <p:cNvPicPr preferRelativeResize="0"/>
          <p:nvPr/>
        </p:nvPicPr>
        <p:blipFill>
          <a:blip r:embed="rId5">
            <a:alphaModFix/>
          </a:blip>
          <a:stretch>
            <a:fillRect/>
          </a:stretch>
        </p:blipFill>
        <p:spPr>
          <a:xfrm>
            <a:off x="4225346" y="1814854"/>
            <a:ext cx="499050" cy="262025"/>
          </a:xfrm>
          <a:prstGeom prst="rect">
            <a:avLst/>
          </a:prstGeom>
          <a:noFill/>
          <a:ln>
            <a:noFill/>
          </a:ln>
          <a:effectLst>
            <a:reflection blurRad="0" dir="5400000" dist="38100" endA="0" endPos="30000" fadeDir="5400012" kx="0" rotWithShape="0" algn="bl" stPos="0" sy="-100000" ky="0"/>
          </a:effectLst>
        </p:spPr>
      </p:pic>
      <p:pic>
        <p:nvPicPr>
          <p:cNvPr id="451" name="Google Shape;451;g238ef1ce022_0_413"/>
          <p:cNvPicPr preferRelativeResize="0"/>
          <p:nvPr/>
        </p:nvPicPr>
        <p:blipFill rotWithShape="1">
          <a:blip r:embed="rId6">
            <a:alphaModFix/>
          </a:blip>
          <a:srcRect b="16303" l="0" r="0" t="18221"/>
          <a:stretch/>
        </p:blipFill>
        <p:spPr>
          <a:xfrm>
            <a:off x="4177738" y="3815575"/>
            <a:ext cx="565425" cy="207675"/>
          </a:xfrm>
          <a:prstGeom prst="rect">
            <a:avLst/>
          </a:prstGeom>
          <a:noFill/>
          <a:ln>
            <a:noFill/>
          </a:ln>
        </p:spPr>
      </p:pic>
      <p:pic>
        <p:nvPicPr>
          <p:cNvPr id="452" name="Google Shape;452;g238ef1ce022_0_413"/>
          <p:cNvPicPr preferRelativeResize="0"/>
          <p:nvPr/>
        </p:nvPicPr>
        <p:blipFill rotWithShape="1">
          <a:blip r:embed="rId7">
            <a:alphaModFix/>
          </a:blip>
          <a:srcRect b="0" l="0" r="0" t="0"/>
          <a:stretch/>
        </p:blipFill>
        <p:spPr>
          <a:xfrm>
            <a:off x="0" y="4935825"/>
            <a:ext cx="8307277" cy="207675"/>
          </a:xfrm>
          <a:prstGeom prst="rect">
            <a:avLst/>
          </a:prstGeom>
          <a:noFill/>
          <a:ln>
            <a:noFill/>
          </a:ln>
        </p:spPr>
      </p:pic>
      <p:sp>
        <p:nvSpPr>
          <p:cNvPr id="453" name="Google Shape;453;g238ef1ce022_0_413"/>
          <p:cNvSpPr/>
          <p:nvPr/>
        </p:nvSpPr>
        <p:spPr>
          <a:xfrm>
            <a:off x="657450" y="1534350"/>
            <a:ext cx="3025500" cy="26169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g238ef1ce022_0_436"/>
          <p:cNvPicPr preferRelativeResize="0"/>
          <p:nvPr/>
        </p:nvPicPr>
        <p:blipFill rotWithShape="1">
          <a:blip r:embed="rId3">
            <a:alphaModFix/>
          </a:blip>
          <a:srcRect b="9608" l="33333" r="0" t="0"/>
          <a:stretch/>
        </p:blipFill>
        <p:spPr>
          <a:xfrm>
            <a:off x="4797300" y="597075"/>
            <a:ext cx="4097675" cy="2154100"/>
          </a:xfrm>
          <a:prstGeom prst="rect">
            <a:avLst/>
          </a:prstGeom>
          <a:noFill/>
          <a:ln>
            <a:noFill/>
          </a:ln>
        </p:spPr>
      </p:pic>
      <p:pic>
        <p:nvPicPr>
          <p:cNvPr id="459" name="Google Shape;459;g238ef1ce022_0_436"/>
          <p:cNvPicPr preferRelativeResize="0"/>
          <p:nvPr/>
        </p:nvPicPr>
        <p:blipFill rotWithShape="1">
          <a:blip r:embed="rId4">
            <a:alphaModFix/>
          </a:blip>
          <a:srcRect b="0" l="0" r="77058" t="10674"/>
          <a:stretch/>
        </p:blipFill>
        <p:spPr>
          <a:xfrm>
            <a:off x="4797308" y="2881075"/>
            <a:ext cx="940075" cy="2076675"/>
          </a:xfrm>
          <a:prstGeom prst="rect">
            <a:avLst/>
          </a:prstGeom>
          <a:noFill/>
          <a:ln>
            <a:noFill/>
          </a:ln>
        </p:spPr>
      </p:pic>
      <p:sp>
        <p:nvSpPr>
          <p:cNvPr id="460" name="Google Shape;460;g238ef1ce022_0_4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sp>
        <p:nvSpPr>
          <p:cNvPr id="461" name="Google Shape;461;g238ef1ce022_0_436"/>
          <p:cNvSpPr txBox="1"/>
          <p:nvPr/>
        </p:nvSpPr>
        <p:spPr>
          <a:xfrm>
            <a:off x="311700" y="216425"/>
            <a:ext cx="8709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2800">
                <a:solidFill>
                  <a:srgbClr val="0097A7"/>
                </a:solidFill>
              </a:rPr>
              <a:t>Qualitative results </a:t>
            </a:r>
            <a:r>
              <a:rPr lang="es" sz="2800">
                <a:solidFill>
                  <a:schemeClr val="accent5"/>
                </a:solidFill>
              </a:rPr>
              <a:t>Image-to-</a:t>
            </a:r>
            <a:r>
              <a:rPr lang="es" sz="2800">
                <a:solidFill>
                  <a:srgbClr val="0097A7"/>
                </a:solidFill>
              </a:rPr>
              <a:t>Text </a:t>
            </a:r>
            <a:endParaRPr sz="2800">
              <a:solidFill>
                <a:srgbClr val="0097A7"/>
              </a:solidFill>
            </a:endParaRPr>
          </a:p>
        </p:txBody>
      </p:sp>
      <p:pic>
        <p:nvPicPr>
          <p:cNvPr id="462" name="Google Shape;462;g238ef1ce022_0_436"/>
          <p:cNvPicPr preferRelativeResize="0"/>
          <p:nvPr/>
        </p:nvPicPr>
        <p:blipFill rotWithShape="1">
          <a:blip r:embed="rId3">
            <a:alphaModFix/>
          </a:blip>
          <a:srcRect b="0" l="0" r="66919" t="0"/>
          <a:stretch/>
        </p:blipFill>
        <p:spPr>
          <a:xfrm>
            <a:off x="733200" y="970914"/>
            <a:ext cx="2731724" cy="3201676"/>
          </a:xfrm>
          <a:prstGeom prst="rect">
            <a:avLst/>
          </a:prstGeom>
          <a:noFill/>
          <a:ln>
            <a:noFill/>
          </a:ln>
        </p:spPr>
      </p:pic>
      <p:pic>
        <p:nvPicPr>
          <p:cNvPr id="463" name="Google Shape;463;g238ef1ce022_0_436"/>
          <p:cNvPicPr preferRelativeResize="0"/>
          <p:nvPr/>
        </p:nvPicPr>
        <p:blipFill>
          <a:blip r:embed="rId5">
            <a:alphaModFix/>
          </a:blip>
          <a:stretch>
            <a:fillRect/>
          </a:stretch>
        </p:blipFill>
        <p:spPr>
          <a:xfrm>
            <a:off x="4225346" y="1814854"/>
            <a:ext cx="499050" cy="262025"/>
          </a:xfrm>
          <a:prstGeom prst="rect">
            <a:avLst/>
          </a:prstGeom>
          <a:noFill/>
          <a:ln>
            <a:noFill/>
          </a:ln>
          <a:effectLst>
            <a:reflection blurRad="0" dir="5400000" dist="38100" endA="0" endPos="30000" fadeDir="5400012" kx="0" rotWithShape="0" algn="bl" stPos="0" sy="-100000" ky="0"/>
          </a:effectLst>
        </p:spPr>
      </p:pic>
      <p:pic>
        <p:nvPicPr>
          <p:cNvPr id="464" name="Google Shape;464;g238ef1ce022_0_436"/>
          <p:cNvPicPr preferRelativeResize="0"/>
          <p:nvPr/>
        </p:nvPicPr>
        <p:blipFill rotWithShape="1">
          <a:blip r:embed="rId6">
            <a:alphaModFix/>
          </a:blip>
          <a:srcRect b="16303" l="0" r="0" t="18221"/>
          <a:stretch/>
        </p:blipFill>
        <p:spPr>
          <a:xfrm>
            <a:off x="4177738" y="3815575"/>
            <a:ext cx="565425" cy="207675"/>
          </a:xfrm>
          <a:prstGeom prst="rect">
            <a:avLst/>
          </a:prstGeom>
          <a:noFill/>
          <a:ln>
            <a:noFill/>
          </a:ln>
        </p:spPr>
      </p:pic>
      <p:pic>
        <p:nvPicPr>
          <p:cNvPr id="465" name="Google Shape;465;g238ef1ce022_0_436"/>
          <p:cNvPicPr preferRelativeResize="0"/>
          <p:nvPr/>
        </p:nvPicPr>
        <p:blipFill rotWithShape="1">
          <a:blip r:embed="rId7">
            <a:alphaModFix/>
          </a:blip>
          <a:srcRect b="0" l="0" r="0" t="0"/>
          <a:stretch/>
        </p:blipFill>
        <p:spPr>
          <a:xfrm>
            <a:off x="0" y="4935825"/>
            <a:ext cx="8307277" cy="207675"/>
          </a:xfrm>
          <a:prstGeom prst="rect">
            <a:avLst/>
          </a:prstGeom>
          <a:noFill/>
          <a:ln>
            <a:noFill/>
          </a:ln>
        </p:spPr>
      </p:pic>
      <p:pic>
        <p:nvPicPr>
          <p:cNvPr id="466" name="Google Shape;466;g238ef1ce022_0_436"/>
          <p:cNvPicPr preferRelativeResize="0"/>
          <p:nvPr/>
        </p:nvPicPr>
        <p:blipFill>
          <a:blip r:embed="rId8">
            <a:alphaModFix/>
          </a:blip>
          <a:stretch>
            <a:fillRect/>
          </a:stretch>
        </p:blipFill>
        <p:spPr>
          <a:xfrm>
            <a:off x="733200" y="1565400"/>
            <a:ext cx="2731706" cy="2457850"/>
          </a:xfrm>
          <a:prstGeom prst="rect">
            <a:avLst/>
          </a:prstGeom>
          <a:noFill/>
          <a:ln>
            <a:noFill/>
          </a:ln>
        </p:spPr>
      </p:pic>
      <p:pic>
        <p:nvPicPr>
          <p:cNvPr id="467" name="Google Shape;467;g238ef1ce022_0_436"/>
          <p:cNvPicPr preferRelativeResize="0"/>
          <p:nvPr/>
        </p:nvPicPr>
        <p:blipFill>
          <a:blip r:embed="rId9">
            <a:alphaModFix/>
          </a:blip>
          <a:stretch>
            <a:fillRect/>
          </a:stretch>
        </p:blipFill>
        <p:spPr>
          <a:xfrm>
            <a:off x="5710060" y="863313"/>
            <a:ext cx="3032678" cy="1943575"/>
          </a:xfrm>
          <a:prstGeom prst="rect">
            <a:avLst/>
          </a:prstGeom>
          <a:noFill/>
          <a:ln>
            <a:noFill/>
          </a:ln>
        </p:spPr>
      </p:pic>
      <p:pic>
        <p:nvPicPr>
          <p:cNvPr id="468" name="Google Shape;468;g238ef1ce022_0_436"/>
          <p:cNvPicPr preferRelativeResize="0"/>
          <p:nvPr/>
        </p:nvPicPr>
        <p:blipFill>
          <a:blip r:embed="rId10">
            <a:alphaModFix/>
          </a:blip>
          <a:stretch>
            <a:fillRect/>
          </a:stretch>
        </p:blipFill>
        <p:spPr>
          <a:xfrm>
            <a:off x="5757850" y="2899575"/>
            <a:ext cx="3002007" cy="1943550"/>
          </a:xfrm>
          <a:prstGeom prst="rect">
            <a:avLst/>
          </a:prstGeom>
          <a:noFill/>
          <a:ln>
            <a:noFill/>
          </a:ln>
        </p:spPr>
      </p:pic>
      <p:sp>
        <p:nvSpPr>
          <p:cNvPr id="469" name="Google Shape;469;g238ef1ce022_0_436"/>
          <p:cNvSpPr/>
          <p:nvPr/>
        </p:nvSpPr>
        <p:spPr>
          <a:xfrm>
            <a:off x="657450" y="1534350"/>
            <a:ext cx="3025500" cy="26169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38ef1ce022_0_296"/>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3. Cross-Modal Retrieval</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rPr lang="es"/>
              <a:t>3.2 </a:t>
            </a:r>
            <a:r>
              <a:rPr lang="es"/>
              <a:t>Text-to-</a:t>
            </a:r>
            <a:r>
              <a:rPr lang="es"/>
              <a:t>Image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238d719d26c_0_15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41" name="Google Shape;141;g238d719d26c_0_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42" name="Google Shape;142;g238d719d26c_0_150"/>
          <p:cNvSpPr txBox="1"/>
          <p:nvPr>
            <p:ph type="title"/>
          </p:nvPr>
        </p:nvSpPr>
        <p:spPr>
          <a:xfrm>
            <a:off x="311700" y="216425"/>
            <a:ext cx="486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Outline</a:t>
            </a:r>
            <a:endParaRPr>
              <a:solidFill>
                <a:schemeClr val="accent5"/>
              </a:solidFill>
            </a:endParaRPr>
          </a:p>
        </p:txBody>
      </p:sp>
      <p:sp>
        <p:nvSpPr>
          <p:cNvPr id="143" name="Google Shape;143;g238d719d26c_0_150"/>
          <p:cNvSpPr txBox="1"/>
          <p:nvPr/>
        </p:nvSpPr>
        <p:spPr>
          <a:xfrm>
            <a:off x="685475" y="1161625"/>
            <a:ext cx="5465700" cy="34017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AutoNum type="arabicPeriod"/>
            </a:pPr>
            <a:r>
              <a:rPr lang="es" sz="1300">
                <a:solidFill>
                  <a:schemeClr val="dk1"/>
                </a:solidFill>
              </a:rPr>
              <a:t>Internal Organization</a:t>
            </a:r>
            <a:endParaRPr sz="1300">
              <a:solidFill>
                <a:schemeClr val="dk1"/>
              </a:solidFill>
            </a:endParaRPr>
          </a:p>
          <a:p>
            <a:pPr indent="0" lvl="0" marL="457200" rtl="0" algn="l">
              <a:lnSpc>
                <a:spcPct val="150000"/>
              </a:lnSpc>
              <a:spcBef>
                <a:spcPts val="0"/>
              </a:spcBef>
              <a:spcAft>
                <a:spcPts val="0"/>
              </a:spcAft>
              <a:buNone/>
            </a:pPr>
            <a:r>
              <a:t/>
            </a:r>
            <a:endParaRPr sz="1300">
              <a:solidFill>
                <a:schemeClr val="dk1"/>
              </a:solidFill>
            </a:endParaRPr>
          </a:p>
          <a:p>
            <a:pPr indent="-311150" lvl="0" marL="457200" rtl="0" algn="l">
              <a:lnSpc>
                <a:spcPct val="150000"/>
              </a:lnSpc>
              <a:spcBef>
                <a:spcPts val="0"/>
              </a:spcBef>
              <a:spcAft>
                <a:spcPts val="0"/>
              </a:spcAft>
              <a:buClr>
                <a:schemeClr val="dk1"/>
              </a:buClr>
              <a:buSzPts val="1300"/>
              <a:buAutoNum type="arabicPeriod"/>
            </a:pPr>
            <a:r>
              <a:rPr lang="es" sz="1300">
                <a:solidFill>
                  <a:schemeClr val="dk1"/>
                </a:solidFill>
              </a:rPr>
              <a:t>Project Summary &amp; </a:t>
            </a:r>
            <a:r>
              <a:rPr lang="es" sz="1300"/>
              <a:t>Previous weeks review</a:t>
            </a:r>
            <a:endParaRPr sz="1300"/>
          </a:p>
          <a:p>
            <a:pPr indent="0" lvl="0" marL="0" rtl="0" algn="l">
              <a:lnSpc>
                <a:spcPct val="150000"/>
              </a:lnSpc>
              <a:spcBef>
                <a:spcPts val="0"/>
              </a:spcBef>
              <a:spcAft>
                <a:spcPts val="0"/>
              </a:spcAft>
              <a:buNone/>
            </a:pPr>
            <a:r>
              <a:t/>
            </a:r>
            <a:endParaRPr sz="1300"/>
          </a:p>
          <a:p>
            <a:pPr indent="-311150" lvl="0" marL="457200" rtl="0" algn="l">
              <a:lnSpc>
                <a:spcPct val="150000"/>
              </a:lnSpc>
              <a:spcBef>
                <a:spcPts val="0"/>
              </a:spcBef>
              <a:spcAft>
                <a:spcPts val="0"/>
              </a:spcAft>
              <a:buSzPts val="1300"/>
              <a:buAutoNum type="arabicPeriod"/>
            </a:pPr>
            <a:r>
              <a:rPr lang="es" sz="1300"/>
              <a:t>Cross-Modal Retrieval (</a:t>
            </a:r>
            <a:r>
              <a:rPr lang="es" sz="1300">
                <a:solidFill>
                  <a:schemeClr val="dk1"/>
                </a:solidFill>
              </a:rPr>
              <a:t>Week 5)</a:t>
            </a:r>
            <a:endParaRPr sz="1300">
              <a:solidFill>
                <a:schemeClr val="dk1"/>
              </a:solidFill>
            </a:endParaRPr>
          </a:p>
          <a:p>
            <a:pPr indent="0" lvl="0" marL="457200" rtl="0" algn="l">
              <a:lnSpc>
                <a:spcPct val="150000"/>
              </a:lnSpc>
              <a:spcBef>
                <a:spcPts val="0"/>
              </a:spcBef>
              <a:spcAft>
                <a:spcPts val="0"/>
              </a:spcAft>
              <a:buNone/>
            </a:pPr>
            <a:r>
              <a:rPr lang="es" sz="1300">
                <a:solidFill>
                  <a:schemeClr val="dk1"/>
                </a:solidFill>
              </a:rPr>
              <a:t>3.1 Image-to-Text</a:t>
            </a:r>
            <a:endParaRPr sz="1300">
              <a:solidFill>
                <a:schemeClr val="dk1"/>
              </a:solidFill>
            </a:endParaRPr>
          </a:p>
          <a:p>
            <a:pPr indent="0" lvl="0" marL="457200" rtl="0" algn="l">
              <a:lnSpc>
                <a:spcPct val="150000"/>
              </a:lnSpc>
              <a:spcBef>
                <a:spcPts val="0"/>
              </a:spcBef>
              <a:spcAft>
                <a:spcPts val="0"/>
              </a:spcAft>
              <a:buNone/>
            </a:pPr>
            <a:r>
              <a:rPr lang="es" sz="1300">
                <a:solidFill>
                  <a:schemeClr val="dk1"/>
                </a:solidFill>
              </a:rPr>
              <a:t>3.2 Text-to-Image</a:t>
            </a:r>
            <a:endParaRPr sz="1300">
              <a:solidFill>
                <a:schemeClr val="dk1"/>
              </a:solidFill>
            </a:endParaRPr>
          </a:p>
          <a:p>
            <a:pPr indent="0" lvl="0" marL="0" rtl="0" algn="l">
              <a:lnSpc>
                <a:spcPct val="150000"/>
              </a:lnSpc>
              <a:spcBef>
                <a:spcPts val="0"/>
              </a:spcBef>
              <a:spcAft>
                <a:spcPts val="0"/>
              </a:spcAft>
              <a:buNone/>
            </a:pPr>
            <a:r>
              <a:t/>
            </a:r>
            <a:endParaRPr sz="1300">
              <a:solidFill>
                <a:schemeClr val="dk1"/>
              </a:solidFill>
            </a:endParaRPr>
          </a:p>
          <a:p>
            <a:pPr indent="-311150" lvl="0" marL="457200" rtl="0" algn="l">
              <a:lnSpc>
                <a:spcPct val="150000"/>
              </a:lnSpc>
              <a:spcBef>
                <a:spcPts val="0"/>
              </a:spcBef>
              <a:spcAft>
                <a:spcPts val="0"/>
              </a:spcAft>
              <a:buClr>
                <a:schemeClr val="dk1"/>
              </a:buClr>
              <a:buSzPts val="1300"/>
              <a:buAutoNum type="arabicPeriod"/>
            </a:pPr>
            <a:r>
              <a:rPr lang="es" sz="1300">
                <a:solidFill>
                  <a:schemeClr val="dk1"/>
                </a:solidFill>
              </a:rPr>
              <a:t>Conclusions</a:t>
            </a:r>
            <a:endParaRPr sz="1300">
              <a:solidFill>
                <a:schemeClr val="dk1"/>
              </a:solidFill>
            </a:endParaRPr>
          </a:p>
          <a:p>
            <a:pPr indent="0" lvl="0" marL="457200" rtl="0" algn="l">
              <a:lnSpc>
                <a:spcPct val="150000"/>
              </a:lnSpc>
              <a:spcBef>
                <a:spcPts val="0"/>
              </a:spcBef>
              <a:spcAft>
                <a:spcPts val="0"/>
              </a:spcAft>
              <a:buNone/>
            </a:pPr>
            <a:r>
              <a:t/>
            </a:r>
            <a:endParaRPr sz="1300"/>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 name="Google Shape;144;g238d719d26c_0_150"/>
          <p:cNvPicPr preferRelativeResize="0"/>
          <p:nvPr/>
        </p:nvPicPr>
        <p:blipFill>
          <a:blip r:embed="rId4">
            <a:alphaModFix/>
          </a:blip>
          <a:stretch>
            <a:fillRect/>
          </a:stretch>
        </p:blipFill>
        <p:spPr>
          <a:xfrm>
            <a:off x="6774950" y="383000"/>
            <a:ext cx="1805574" cy="18055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38ef1ce022_0_302"/>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Architecture Text-to-Image </a:t>
            </a:r>
            <a:endParaRPr>
              <a:solidFill>
                <a:schemeClr val="accent5"/>
              </a:solidFill>
            </a:endParaRPr>
          </a:p>
        </p:txBody>
      </p:sp>
      <p:pic>
        <p:nvPicPr>
          <p:cNvPr id="480" name="Google Shape;480;g238ef1ce022_0_30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81" name="Google Shape;481;g238ef1ce022_0_3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82" name="Google Shape;482;g238ef1ce022_0_302"/>
          <p:cNvPicPr preferRelativeResize="0"/>
          <p:nvPr/>
        </p:nvPicPr>
        <p:blipFill rotWithShape="1">
          <a:blip r:embed="rId4">
            <a:alphaModFix/>
          </a:blip>
          <a:srcRect b="0" l="0" r="24879" t="0"/>
          <a:stretch/>
        </p:blipFill>
        <p:spPr>
          <a:xfrm>
            <a:off x="544800" y="1114500"/>
            <a:ext cx="5318126" cy="1712356"/>
          </a:xfrm>
          <a:prstGeom prst="rect">
            <a:avLst/>
          </a:prstGeom>
          <a:noFill/>
          <a:ln>
            <a:noFill/>
          </a:ln>
        </p:spPr>
      </p:pic>
      <p:pic>
        <p:nvPicPr>
          <p:cNvPr id="483" name="Google Shape;483;g238ef1ce022_0_302"/>
          <p:cNvPicPr preferRelativeResize="0"/>
          <p:nvPr/>
        </p:nvPicPr>
        <p:blipFill>
          <a:blip r:embed="rId5">
            <a:alphaModFix/>
          </a:blip>
          <a:stretch>
            <a:fillRect/>
          </a:stretch>
        </p:blipFill>
        <p:spPr>
          <a:xfrm>
            <a:off x="572439" y="2953224"/>
            <a:ext cx="6150678" cy="1679126"/>
          </a:xfrm>
          <a:prstGeom prst="rect">
            <a:avLst/>
          </a:prstGeom>
          <a:noFill/>
          <a:ln>
            <a:noFill/>
          </a:ln>
        </p:spPr>
      </p:pic>
      <p:pic>
        <p:nvPicPr>
          <p:cNvPr id="484" name="Google Shape;484;g238ef1ce022_0_302"/>
          <p:cNvPicPr preferRelativeResize="0"/>
          <p:nvPr/>
        </p:nvPicPr>
        <p:blipFill rotWithShape="1">
          <a:blip r:embed="rId5">
            <a:alphaModFix/>
          </a:blip>
          <a:srcRect b="0" l="64868" r="-4922" t="0"/>
          <a:stretch/>
        </p:blipFill>
        <p:spPr>
          <a:xfrm>
            <a:off x="5077061" y="2953224"/>
            <a:ext cx="2348063" cy="1679126"/>
          </a:xfrm>
          <a:prstGeom prst="rect">
            <a:avLst/>
          </a:prstGeom>
          <a:noFill/>
          <a:ln>
            <a:noFill/>
          </a:ln>
        </p:spPr>
      </p:pic>
      <p:pic>
        <p:nvPicPr>
          <p:cNvPr id="485" name="Google Shape;485;g238ef1ce022_0_302"/>
          <p:cNvPicPr preferRelativeResize="0"/>
          <p:nvPr/>
        </p:nvPicPr>
        <p:blipFill rotWithShape="1">
          <a:blip r:embed="rId5">
            <a:alphaModFix/>
          </a:blip>
          <a:srcRect b="0" l="61824" r="0" t="0"/>
          <a:stretch/>
        </p:blipFill>
        <p:spPr>
          <a:xfrm>
            <a:off x="4855442" y="2953213"/>
            <a:ext cx="2348063" cy="1679126"/>
          </a:xfrm>
          <a:prstGeom prst="rect">
            <a:avLst/>
          </a:prstGeom>
          <a:noFill/>
          <a:ln>
            <a:noFill/>
          </a:ln>
        </p:spPr>
      </p:pic>
      <p:pic>
        <p:nvPicPr>
          <p:cNvPr id="486" name="Google Shape;486;g238ef1ce022_0_302"/>
          <p:cNvPicPr preferRelativeResize="0"/>
          <p:nvPr/>
        </p:nvPicPr>
        <p:blipFill rotWithShape="1">
          <a:blip r:embed="rId4">
            <a:alphaModFix/>
          </a:blip>
          <a:srcRect b="0" l="72619" r="-3408" t="17688"/>
          <a:stretch/>
        </p:blipFill>
        <p:spPr>
          <a:xfrm>
            <a:off x="5171921" y="1417410"/>
            <a:ext cx="2179752" cy="1409447"/>
          </a:xfrm>
          <a:prstGeom prst="rect">
            <a:avLst/>
          </a:prstGeom>
          <a:noFill/>
          <a:ln>
            <a:noFill/>
          </a:ln>
        </p:spPr>
      </p:pic>
      <p:sp>
        <p:nvSpPr>
          <p:cNvPr id="487" name="Google Shape;487;g238ef1ce022_0_302"/>
          <p:cNvSpPr txBox="1"/>
          <p:nvPr/>
        </p:nvSpPr>
        <p:spPr>
          <a:xfrm>
            <a:off x="129600" y="721200"/>
            <a:ext cx="87096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s" sz="1100"/>
              <a:t>We used the following pipeline with the specified dimensions depending on the text feature extractor.</a:t>
            </a:r>
            <a:endParaRPr sz="1100"/>
          </a:p>
        </p:txBody>
      </p:sp>
      <p:sp>
        <p:nvSpPr>
          <p:cNvPr id="488" name="Google Shape;488;g238ef1ce022_0_302"/>
          <p:cNvSpPr txBox="1"/>
          <p:nvPr/>
        </p:nvSpPr>
        <p:spPr>
          <a:xfrm>
            <a:off x="7307850" y="1428750"/>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Images</a:t>
            </a:r>
            <a:endParaRPr sz="500"/>
          </a:p>
        </p:txBody>
      </p:sp>
      <p:sp>
        <p:nvSpPr>
          <p:cNvPr id="489" name="Google Shape;489;g238ef1ce022_0_302"/>
          <p:cNvSpPr txBox="1"/>
          <p:nvPr/>
        </p:nvSpPr>
        <p:spPr>
          <a:xfrm>
            <a:off x="7349400" y="3311938"/>
            <a:ext cx="129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t>Retrieval with </a:t>
            </a:r>
            <a:endParaRPr sz="900"/>
          </a:p>
          <a:p>
            <a:pPr indent="0" lvl="0" marL="0" rtl="0" algn="ctr">
              <a:spcBef>
                <a:spcPts val="0"/>
              </a:spcBef>
              <a:spcAft>
                <a:spcPts val="0"/>
              </a:spcAft>
              <a:buNone/>
            </a:pPr>
            <a:r>
              <a:rPr lang="es" sz="900"/>
              <a:t>KNN</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s" sz="500"/>
              <a:t>Images</a:t>
            </a:r>
            <a:endParaRPr sz="500"/>
          </a:p>
        </p:txBody>
      </p:sp>
      <p:cxnSp>
        <p:nvCxnSpPr>
          <p:cNvPr id="490" name="Google Shape;490;g238ef1ce022_0_302"/>
          <p:cNvCxnSpPr/>
          <p:nvPr/>
        </p:nvCxnSpPr>
        <p:spPr>
          <a:xfrm>
            <a:off x="7124375" y="1965850"/>
            <a:ext cx="399000" cy="0"/>
          </a:xfrm>
          <a:prstGeom prst="straightConnector1">
            <a:avLst/>
          </a:prstGeom>
          <a:noFill/>
          <a:ln cap="flat" cmpd="sng" w="9525">
            <a:solidFill>
              <a:schemeClr val="dk2"/>
            </a:solidFill>
            <a:prstDash val="solid"/>
            <a:round/>
            <a:headEnd len="med" w="med" type="none"/>
            <a:tailEnd len="med" w="med" type="stealth"/>
          </a:ln>
        </p:spPr>
      </p:cxnSp>
      <p:cxnSp>
        <p:nvCxnSpPr>
          <p:cNvPr id="491" name="Google Shape;491;g238ef1ce022_0_302"/>
          <p:cNvCxnSpPr/>
          <p:nvPr/>
        </p:nvCxnSpPr>
        <p:spPr>
          <a:xfrm>
            <a:off x="7124375" y="3792788"/>
            <a:ext cx="399000" cy="0"/>
          </a:xfrm>
          <a:prstGeom prst="straightConnector1">
            <a:avLst/>
          </a:prstGeom>
          <a:noFill/>
          <a:ln cap="flat" cmpd="sng" w="9525">
            <a:solidFill>
              <a:schemeClr val="dk2"/>
            </a:solidFill>
            <a:prstDash val="solid"/>
            <a:round/>
            <a:headEnd len="med" w="med" type="none"/>
            <a:tailEnd len="med" w="med" type="stealth"/>
          </a:ln>
        </p:spPr>
      </p:cxnSp>
      <p:pic>
        <p:nvPicPr>
          <p:cNvPr id="492" name="Google Shape;492;g238ef1ce022_0_302"/>
          <p:cNvPicPr preferRelativeResize="0"/>
          <p:nvPr/>
        </p:nvPicPr>
        <p:blipFill>
          <a:blip r:embed="rId6">
            <a:alphaModFix/>
          </a:blip>
          <a:stretch>
            <a:fillRect/>
          </a:stretch>
        </p:blipFill>
        <p:spPr>
          <a:xfrm>
            <a:off x="7757250" y="1774850"/>
            <a:ext cx="399000" cy="399000"/>
          </a:xfrm>
          <a:prstGeom prst="rect">
            <a:avLst/>
          </a:prstGeom>
          <a:noFill/>
          <a:ln>
            <a:noFill/>
          </a:ln>
        </p:spPr>
      </p:pic>
      <p:pic>
        <p:nvPicPr>
          <p:cNvPr id="493" name="Google Shape;493;g238ef1ce022_0_302"/>
          <p:cNvPicPr preferRelativeResize="0"/>
          <p:nvPr/>
        </p:nvPicPr>
        <p:blipFill>
          <a:blip r:embed="rId6">
            <a:alphaModFix/>
          </a:blip>
          <a:stretch>
            <a:fillRect/>
          </a:stretch>
        </p:blipFill>
        <p:spPr>
          <a:xfrm>
            <a:off x="7798800" y="3667725"/>
            <a:ext cx="399000" cy="399000"/>
          </a:xfrm>
          <a:prstGeom prst="rect">
            <a:avLst/>
          </a:prstGeom>
          <a:noFill/>
          <a:ln>
            <a:noFill/>
          </a:ln>
        </p:spPr>
      </p:pic>
      <p:sp>
        <p:nvSpPr>
          <p:cNvPr id="494" name="Google Shape;494;g238ef1ce022_0_302"/>
          <p:cNvSpPr txBox="1"/>
          <p:nvPr/>
        </p:nvSpPr>
        <p:spPr>
          <a:xfrm>
            <a:off x="354000" y="4611825"/>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495" name="Google Shape;495;g238ef1ce022_0_302"/>
          <p:cNvSpPr txBox="1"/>
          <p:nvPr/>
        </p:nvSpPr>
        <p:spPr>
          <a:xfrm>
            <a:off x="2092475" y="2095338"/>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496" name="Google Shape;496;g238ef1ce022_0_302"/>
          <p:cNvSpPr txBox="1"/>
          <p:nvPr/>
        </p:nvSpPr>
        <p:spPr>
          <a:xfrm>
            <a:off x="472838" y="4649400"/>
            <a:ext cx="7231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rPr>
              <a:t>Depends on the architecture. </a:t>
            </a:r>
            <a:r>
              <a:rPr lang="es" sz="700"/>
              <a:t>Visual features were extracted from the last convolutional layer of Faster R-CNN  (backbone resnet50, pretrained by COCO dataset).</a:t>
            </a:r>
            <a:endParaRPr sz="7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497" name="Google Shape;497;g238ef1ce022_0_302"/>
          <p:cNvSpPr txBox="1"/>
          <p:nvPr/>
        </p:nvSpPr>
        <p:spPr>
          <a:xfrm>
            <a:off x="2134025" y="3866050"/>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498" name="Google Shape;498;g238ef1ce022_0_302"/>
          <p:cNvSpPr/>
          <p:nvPr/>
        </p:nvSpPr>
        <p:spPr>
          <a:xfrm>
            <a:off x="406550" y="1184075"/>
            <a:ext cx="8134500" cy="16332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38ef1ce022_0_302"/>
          <p:cNvSpPr/>
          <p:nvPr/>
        </p:nvSpPr>
        <p:spPr>
          <a:xfrm>
            <a:off x="406500" y="2984000"/>
            <a:ext cx="8134500" cy="16791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 name="Google Shape;500;g238ef1ce022_0_302"/>
          <p:cNvCxnSpPr/>
          <p:nvPr/>
        </p:nvCxnSpPr>
        <p:spPr>
          <a:xfrm rot="10800000">
            <a:off x="6367425" y="2258789"/>
            <a:ext cx="7500" cy="394500"/>
          </a:xfrm>
          <a:prstGeom prst="straightConnector1">
            <a:avLst/>
          </a:prstGeom>
          <a:noFill/>
          <a:ln cap="flat" cmpd="sng" w="9525">
            <a:solidFill>
              <a:srgbClr val="595959"/>
            </a:solidFill>
            <a:prstDash val="solid"/>
            <a:round/>
            <a:headEnd len="med" w="med" type="none"/>
            <a:tailEnd len="med" w="med" type="triangle"/>
          </a:ln>
        </p:spPr>
      </p:cxnSp>
      <p:cxnSp>
        <p:nvCxnSpPr>
          <p:cNvPr id="501" name="Google Shape;501;g238ef1ce022_0_302"/>
          <p:cNvCxnSpPr/>
          <p:nvPr/>
        </p:nvCxnSpPr>
        <p:spPr>
          <a:xfrm>
            <a:off x="6374925" y="3064150"/>
            <a:ext cx="7500" cy="457800"/>
          </a:xfrm>
          <a:prstGeom prst="straightConnector1">
            <a:avLst/>
          </a:prstGeom>
          <a:noFill/>
          <a:ln cap="flat" cmpd="sng" w="9525">
            <a:solidFill>
              <a:srgbClr val="595959"/>
            </a:solidFill>
            <a:prstDash val="solid"/>
            <a:round/>
            <a:headEnd len="med" w="med" type="none"/>
            <a:tailEnd len="med" w="med" type="triangle"/>
          </a:ln>
        </p:spPr>
      </p:cxnSp>
      <p:sp>
        <p:nvSpPr>
          <p:cNvPr id="502" name="Google Shape;502;g238ef1ce022_0_302"/>
          <p:cNvSpPr/>
          <p:nvPr/>
        </p:nvSpPr>
        <p:spPr>
          <a:xfrm>
            <a:off x="5911800" y="2712350"/>
            <a:ext cx="904200" cy="27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238ef1ce022_0_302"/>
          <p:cNvSpPr txBox="1"/>
          <p:nvPr/>
        </p:nvSpPr>
        <p:spPr>
          <a:xfrm>
            <a:off x="5913675" y="2653289"/>
            <a:ext cx="107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Triplet loss</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38ef1ce022_1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graphicFrame>
        <p:nvGraphicFramePr>
          <p:cNvPr id="509" name="Google Shape;509;g238ef1ce022_1_0"/>
          <p:cNvGraphicFramePr/>
          <p:nvPr/>
        </p:nvGraphicFramePr>
        <p:xfrm>
          <a:off x="384750" y="1239560"/>
          <a:ext cx="3000000" cy="3000000"/>
        </p:xfrm>
        <a:graphic>
          <a:graphicData uri="http://schemas.openxmlformats.org/drawingml/2006/table">
            <a:tbl>
              <a:tblPr>
                <a:noFill/>
                <a:tableStyleId>{6F4D9F74-65D9-40B7-9C38-9786B24B611F}</a:tableStyleId>
              </a:tblPr>
              <a:tblGrid>
                <a:gridCol w="817550"/>
                <a:gridCol w="817550"/>
                <a:gridCol w="838150"/>
                <a:gridCol w="796950"/>
                <a:gridCol w="817550"/>
                <a:gridCol w="817550"/>
                <a:gridCol w="817550"/>
              </a:tblGrid>
              <a:tr h="340575">
                <a:tc>
                  <a:txBody>
                    <a:bodyPr/>
                    <a:lstStyle/>
                    <a:p>
                      <a:pPr indent="0" lvl="0" marL="0" rtl="0" algn="ctr">
                        <a:spcBef>
                          <a:spcPts val="0"/>
                        </a:spcBef>
                        <a:spcAft>
                          <a:spcPts val="0"/>
                        </a:spcAft>
                        <a:buNone/>
                      </a:pPr>
                      <a:r>
                        <a:rPr lang="es" sz="900"/>
                        <a:t>Samples</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Text Embedding</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Image Embedder</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mAP</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Top-1</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Top-3</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s" sz="900"/>
                        <a:t>Top-5</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236175">
                <a:tc rowSpan="4">
                  <a:txBody>
                    <a:bodyPr/>
                    <a:lstStyle/>
                    <a:p>
                      <a:pPr indent="0" lvl="0" marL="0" rtl="0" algn="ctr">
                        <a:spcBef>
                          <a:spcPts val="0"/>
                        </a:spcBef>
                        <a:spcAft>
                          <a:spcPts val="0"/>
                        </a:spcAft>
                        <a:buNone/>
                      </a:pPr>
                      <a:r>
                        <a:rPr lang="es" sz="900"/>
                        <a:t>100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spcBef>
                          <a:spcPts val="0"/>
                        </a:spcBef>
                        <a:spcAft>
                          <a:spcPts val="0"/>
                        </a:spcAft>
                        <a:buNone/>
                      </a:pPr>
                      <a:r>
                        <a:rPr lang="es" sz="900"/>
                        <a:t>FastText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0.39</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900"/>
                        <a:t>0.27</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0.50</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900"/>
                        <a:t>0.59</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361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900"/>
                        <a:t>0.40</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s" sz="900"/>
                        <a:t>0.28</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0.49</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s" sz="900"/>
                        <a:t>0.60</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36175">
                <a:tc vMerge="1"/>
                <a:tc rowSpan="2">
                  <a:txBody>
                    <a:bodyPr/>
                    <a:lstStyle/>
                    <a:p>
                      <a:pPr indent="0" lvl="0" marL="0" rtl="0" algn="ctr">
                        <a:spcBef>
                          <a:spcPts val="0"/>
                        </a:spcBef>
                        <a:spcAft>
                          <a:spcPts val="0"/>
                        </a:spcAft>
                        <a:buNone/>
                      </a:pPr>
                      <a:r>
                        <a:rPr lang="es" sz="900"/>
                        <a:t>BERT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0.37</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0.24</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0.47</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0.59</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361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0.32</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0.21</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0.31</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0.42</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236175">
                <a:tc rowSpan="4">
                  <a:txBody>
                    <a:bodyPr/>
                    <a:lstStyle/>
                    <a:p>
                      <a:pPr indent="0" lvl="0" marL="0" rtl="0" algn="ctr">
                        <a:spcBef>
                          <a:spcPts val="0"/>
                        </a:spcBef>
                        <a:spcAft>
                          <a:spcPts val="0"/>
                        </a:spcAft>
                        <a:buNone/>
                      </a:pPr>
                      <a:r>
                        <a:rPr lang="es" sz="900"/>
                        <a:t>500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spcBef>
                          <a:spcPts val="0"/>
                        </a:spcBef>
                        <a:spcAft>
                          <a:spcPts val="0"/>
                        </a:spcAft>
                        <a:buNone/>
                      </a:pPr>
                      <a:r>
                        <a:rPr lang="es" sz="900"/>
                        <a:t>FastText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900"/>
                        <a:t>0.30</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0.19</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0.39</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0.50</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361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0.28</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0.17</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0.36</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0.47</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36175">
                <a:tc vMerge="1"/>
                <a:tc rowSpan="2">
                  <a:txBody>
                    <a:bodyPr/>
                    <a:lstStyle/>
                    <a:p>
                      <a:pPr indent="0" lvl="0" marL="0" rtl="0" algn="ctr">
                        <a:spcBef>
                          <a:spcPts val="0"/>
                        </a:spcBef>
                        <a:spcAft>
                          <a:spcPts val="0"/>
                        </a:spcAft>
                        <a:buNone/>
                      </a:pPr>
                      <a:r>
                        <a:rPr lang="es" sz="900"/>
                        <a:t>BERT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0.24</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0.15</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0.31</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0.42</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361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0.20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0.12</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0.26</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0.36</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236175">
                <a:tc rowSpan="4">
                  <a:txBody>
                    <a:bodyPr/>
                    <a:lstStyle/>
                    <a:p>
                      <a:pPr indent="0" lvl="0" marL="0" rtl="0" algn="ctr">
                        <a:spcBef>
                          <a:spcPts val="0"/>
                        </a:spcBef>
                        <a:spcAft>
                          <a:spcPts val="0"/>
                        </a:spcAft>
                        <a:buNone/>
                      </a:pPr>
                      <a:r>
                        <a:rPr lang="es" sz="900"/>
                        <a:t>1000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spcBef>
                          <a:spcPts val="0"/>
                        </a:spcBef>
                        <a:spcAft>
                          <a:spcPts val="0"/>
                        </a:spcAft>
                        <a:buNone/>
                      </a:pPr>
                      <a:r>
                        <a:rPr lang="es" sz="900"/>
                        <a:t>FastText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 sz="900"/>
                        <a:t>0.23</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0.13</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0.30</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900"/>
                        <a:t>0.41</a:t>
                      </a:r>
                      <a:endParaRPr b="1"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361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0.21</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0.13</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0.27</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s" sz="900"/>
                        <a:t>0.38</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36175">
                <a:tc vMerge="1"/>
                <a:tc rowSpan="2">
                  <a:txBody>
                    <a:bodyPr/>
                    <a:lstStyle/>
                    <a:p>
                      <a:pPr indent="0" lvl="0" marL="0" rtl="0" algn="ctr">
                        <a:spcBef>
                          <a:spcPts val="0"/>
                        </a:spcBef>
                        <a:spcAft>
                          <a:spcPts val="0"/>
                        </a:spcAft>
                        <a:buNone/>
                      </a:pPr>
                      <a:r>
                        <a:rPr lang="es" sz="900"/>
                        <a:t>BERT</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RESNET50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0.18</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0.10</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0.24</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s" sz="900"/>
                        <a:t>0.34</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36175">
                <a:tc vMerge="1"/>
                <a:tc vMerge="1"/>
                <a:tc>
                  <a:txBody>
                    <a:bodyPr/>
                    <a:lstStyle/>
                    <a:p>
                      <a:pPr indent="0" lvl="0" marL="0" rtl="0" algn="ctr">
                        <a:spcBef>
                          <a:spcPts val="0"/>
                        </a:spcBef>
                        <a:spcAft>
                          <a:spcPts val="0"/>
                        </a:spcAft>
                        <a:buNone/>
                      </a:pPr>
                      <a:r>
                        <a:rPr lang="es" sz="900"/>
                        <a:t>FasterRCNN</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 sz="900"/>
                        <a:t>0.14</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0.07</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0.18</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900"/>
                        <a:t>0.26</a:t>
                      </a:r>
                      <a:endParaRPr sz="900"/>
                    </a:p>
                  </a:txBody>
                  <a:tcPr marT="18000" marB="18000" marR="18000" marL="18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bl>
          </a:graphicData>
        </a:graphic>
      </p:graphicFrame>
      <p:sp>
        <p:nvSpPr>
          <p:cNvPr id="510" name="Google Shape;510;g238ef1ce022_1_0"/>
          <p:cNvSpPr txBox="1"/>
          <p:nvPr/>
        </p:nvSpPr>
        <p:spPr>
          <a:xfrm>
            <a:off x="422075" y="931500"/>
            <a:ext cx="1222500" cy="190200"/>
          </a:xfrm>
          <a:prstGeom prst="rect">
            <a:avLst/>
          </a:prstGeom>
          <a:solidFill>
            <a:srgbClr val="CCCCCC"/>
          </a:solidFill>
          <a:ln>
            <a:noFill/>
          </a:ln>
        </p:spPr>
        <p:txBody>
          <a:bodyPr anchorCtr="0" anchor="t" bIns="18000" lIns="90000" spcFirstLastPara="1" rIns="91425" wrap="square" tIns="18000">
            <a:spAutoFit/>
          </a:bodyPr>
          <a:lstStyle/>
          <a:p>
            <a:pPr indent="0" lvl="0" marL="0" rtl="0" algn="l">
              <a:spcBef>
                <a:spcPts val="0"/>
              </a:spcBef>
              <a:spcAft>
                <a:spcPts val="0"/>
              </a:spcAft>
              <a:buNone/>
            </a:pPr>
            <a:r>
              <a:rPr lang="es" sz="1000"/>
              <a:t>Using m</a:t>
            </a:r>
            <a:r>
              <a:rPr lang="es" sz="1000"/>
              <a:t>argin 0.1</a:t>
            </a:r>
            <a:endParaRPr sz="1000"/>
          </a:p>
        </p:txBody>
      </p:sp>
      <p:sp>
        <p:nvSpPr>
          <p:cNvPr id="511" name="Google Shape;511;g238ef1ce022_1_0"/>
          <p:cNvSpPr txBox="1"/>
          <p:nvPr/>
        </p:nvSpPr>
        <p:spPr>
          <a:xfrm>
            <a:off x="7346630" y="97700"/>
            <a:ext cx="59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mAP</a:t>
            </a:r>
            <a:endParaRPr sz="1200"/>
          </a:p>
        </p:txBody>
      </p:sp>
      <p:sp>
        <p:nvSpPr>
          <p:cNvPr id="512" name="Google Shape;512;g238ef1ce022_1_0"/>
          <p:cNvSpPr txBox="1"/>
          <p:nvPr/>
        </p:nvSpPr>
        <p:spPr>
          <a:xfrm>
            <a:off x="7360135" y="2388798"/>
            <a:ext cx="56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Top-1</a:t>
            </a:r>
            <a:endParaRPr sz="1200"/>
          </a:p>
        </p:txBody>
      </p:sp>
      <p:pic>
        <p:nvPicPr>
          <p:cNvPr id="513" name="Google Shape;513;g238ef1ce022_1_0"/>
          <p:cNvPicPr preferRelativeResize="0"/>
          <p:nvPr/>
        </p:nvPicPr>
        <p:blipFill>
          <a:blip r:embed="rId3">
            <a:alphaModFix/>
          </a:blip>
          <a:stretch>
            <a:fillRect/>
          </a:stretch>
        </p:blipFill>
        <p:spPr>
          <a:xfrm>
            <a:off x="6378350" y="371917"/>
            <a:ext cx="2457225" cy="2041183"/>
          </a:xfrm>
          <a:prstGeom prst="rect">
            <a:avLst/>
          </a:prstGeom>
          <a:noFill/>
          <a:ln>
            <a:noFill/>
          </a:ln>
        </p:spPr>
      </p:pic>
      <p:pic>
        <p:nvPicPr>
          <p:cNvPr id="514" name="Google Shape;514;g238ef1ce022_1_0"/>
          <p:cNvPicPr preferRelativeResize="0"/>
          <p:nvPr/>
        </p:nvPicPr>
        <p:blipFill>
          <a:blip r:embed="rId4">
            <a:alphaModFix/>
          </a:blip>
          <a:stretch>
            <a:fillRect/>
          </a:stretch>
        </p:blipFill>
        <p:spPr>
          <a:xfrm>
            <a:off x="6378350" y="2672730"/>
            <a:ext cx="2457225" cy="1982439"/>
          </a:xfrm>
          <a:prstGeom prst="rect">
            <a:avLst/>
          </a:prstGeom>
          <a:noFill/>
          <a:ln>
            <a:noFill/>
          </a:ln>
        </p:spPr>
      </p:pic>
      <p:pic>
        <p:nvPicPr>
          <p:cNvPr id="515" name="Google Shape;515;g238ef1ce022_1_0"/>
          <p:cNvPicPr preferRelativeResize="0"/>
          <p:nvPr/>
        </p:nvPicPr>
        <p:blipFill>
          <a:blip r:embed="rId5">
            <a:alphaModFix/>
          </a:blip>
          <a:stretch>
            <a:fillRect/>
          </a:stretch>
        </p:blipFill>
        <p:spPr>
          <a:xfrm>
            <a:off x="4786589" y="371925"/>
            <a:ext cx="1365986" cy="760600"/>
          </a:xfrm>
          <a:prstGeom prst="rect">
            <a:avLst/>
          </a:prstGeom>
          <a:noFill/>
          <a:ln>
            <a:noFill/>
          </a:ln>
        </p:spPr>
      </p:pic>
      <p:sp>
        <p:nvSpPr>
          <p:cNvPr id="516" name="Google Shape;516;g238ef1ce022_1_0"/>
          <p:cNvSpPr txBox="1"/>
          <p:nvPr/>
        </p:nvSpPr>
        <p:spPr>
          <a:xfrm>
            <a:off x="311700" y="216425"/>
            <a:ext cx="8709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s" sz="2600">
                <a:solidFill>
                  <a:srgbClr val="0097A7"/>
                </a:solidFill>
              </a:rPr>
              <a:t>Quantitative results</a:t>
            </a:r>
            <a:endParaRPr sz="1488">
              <a:solidFill>
                <a:srgbClr val="0097A7"/>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38ef1ce022_2_24"/>
          <p:cNvSpPr/>
          <p:nvPr/>
        </p:nvSpPr>
        <p:spPr>
          <a:xfrm>
            <a:off x="348600" y="2928600"/>
            <a:ext cx="8404200" cy="1970400"/>
          </a:xfrm>
          <a:prstGeom prst="roundRect">
            <a:avLst>
              <a:gd fmla="val 9895"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238ef1ce022_2_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sp>
        <p:nvSpPr>
          <p:cNvPr id="523" name="Google Shape;523;g238ef1ce022_2_24"/>
          <p:cNvSpPr txBox="1"/>
          <p:nvPr/>
        </p:nvSpPr>
        <p:spPr>
          <a:xfrm>
            <a:off x="484825" y="665450"/>
            <a:ext cx="53694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sz="1100">
              <a:solidFill>
                <a:srgbClr val="6AA84F"/>
              </a:solidFill>
            </a:endParaRPr>
          </a:p>
          <a:p>
            <a:pPr indent="0" lvl="0" marL="0" marR="0" rtl="0" algn="just">
              <a:lnSpc>
                <a:spcPct val="100000"/>
              </a:lnSpc>
              <a:spcBef>
                <a:spcPts val="0"/>
              </a:spcBef>
              <a:spcAft>
                <a:spcPts val="0"/>
              </a:spcAft>
              <a:buClr>
                <a:srgbClr val="000000"/>
              </a:buClr>
              <a:buSzPts val="1200"/>
              <a:buFont typeface="Arial"/>
              <a:buNone/>
            </a:pPr>
            <a:r>
              <a:rPr b="1" i="0" lang="es" sz="1100" u="none" cap="none" strike="noStrike">
                <a:solidFill>
                  <a:srgbClr val="6AA84F"/>
                </a:solidFill>
                <a:latin typeface="Arial"/>
                <a:ea typeface="Arial"/>
                <a:cs typeface="Arial"/>
                <a:sym typeface="Arial"/>
              </a:rPr>
              <a:t>GOOD CASE:</a:t>
            </a:r>
            <a:r>
              <a:rPr lang="es" sz="1100"/>
              <a:t> </a:t>
            </a:r>
            <a:r>
              <a:rPr lang="es" sz="1100">
                <a:solidFill>
                  <a:srgbClr val="0097A7"/>
                </a:solidFill>
              </a:rPr>
              <a:t>Query Caption: A small closed toilet in a cramped space.</a:t>
            </a:r>
            <a:endParaRPr sz="1100">
              <a:solidFill>
                <a:srgbClr val="0097A7"/>
              </a:solidFill>
            </a:endParaRPr>
          </a:p>
          <a:p>
            <a:pPr indent="0" lvl="0" marL="0" rtl="0" algn="just">
              <a:spcBef>
                <a:spcPts val="0"/>
              </a:spcBef>
              <a:spcAft>
                <a:spcPts val="0"/>
              </a:spcAft>
              <a:buClr>
                <a:schemeClr val="dk1"/>
              </a:buClr>
              <a:buSzPts val="1200"/>
              <a:buFont typeface="Arial"/>
              <a:buNone/>
            </a:pPr>
            <a:r>
              <a:rPr i="1" lang="es" sz="800">
                <a:solidFill>
                  <a:schemeClr val="dk1"/>
                </a:solidFill>
              </a:rPr>
              <a:t>Best 5 retrieved images in order from most similar to less (from left to right):</a:t>
            </a:r>
            <a:endParaRPr sz="1100">
              <a:solidFill>
                <a:srgbClr val="0097A7"/>
              </a:solidFill>
            </a:endParaRPr>
          </a:p>
        </p:txBody>
      </p:sp>
      <p:sp>
        <p:nvSpPr>
          <p:cNvPr id="524" name="Google Shape;524;g238ef1ce022_2_24"/>
          <p:cNvSpPr txBox="1"/>
          <p:nvPr/>
        </p:nvSpPr>
        <p:spPr>
          <a:xfrm>
            <a:off x="311700" y="216425"/>
            <a:ext cx="8709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2800">
                <a:solidFill>
                  <a:srgbClr val="0097A7"/>
                </a:solidFill>
              </a:rPr>
              <a:t>Qualitative r</a:t>
            </a:r>
            <a:r>
              <a:rPr lang="es" sz="2800">
                <a:solidFill>
                  <a:srgbClr val="0097A7"/>
                </a:solidFill>
              </a:rPr>
              <a:t>esults Text-to-Image (using FastText)</a:t>
            </a:r>
            <a:endParaRPr sz="2800">
              <a:solidFill>
                <a:srgbClr val="0097A7"/>
              </a:solidFill>
            </a:endParaRPr>
          </a:p>
        </p:txBody>
      </p:sp>
      <p:pic>
        <p:nvPicPr>
          <p:cNvPr id="525" name="Google Shape;525;g238ef1ce022_2_24"/>
          <p:cNvPicPr preferRelativeResize="0"/>
          <p:nvPr/>
        </p:nvPicPr>
        <p:blipFill rotWithShape="1">
          <a:blip r:embed="rId3">
            <a:alphaModFix/>
          </a:blip>
          <a:srcRect b="3319" l="13872" r="16065" t="8395"/>
          <a:stretch/>
        </p:blipFill>
        <p:spPr>
          <a:xfrm>
            <a:off x="447850" y="1243000"/>
            <a:ext cx="1552250" cy="1466875"/>
          </a:xfrm>
          <a:prstGeom prst="rect">
            <a:avLst/>
          </a:prstGeom>
          <a:noFill/>
          <a:ln>
            <a:noFill/>
          </a:ln>
        </p:spPr>
      </p:pic>
      <p:pic>
        <p:nvPicPr>
          <p:cNvPr id="526" name="Google Shape;526;g238ef1ce022_2_24"/>
          <p:cNvPicPr preferRelativeResize="0"/>
          <p:nvPr/>
        </p:nvPicPr>
        <p:blipFill rotWithShape="1">
          <a:blip r:embed="rId4">
            <a:alphaModFix/>
          </a:blip>
          <a:srcRect b="3459" l="13367" r="16205" t="8052"/>
          <a:stretch/>
        </p:blipFill>
        <p:spPr>
          <a:xfrm>
            <a:off x="2141113" y="1245056"/>
            <a:ext cx="1552250" cy="1462758"/>
          </a:xfrm>
          <a:prstGeom prst="rect">
            <a:avLst/>
          </a:prstGeom>
          <a:noFill/>
          <a:ln>
            <a:noFill/>
          </a:ln>
        </p:spPr>
      </p:pic>
      <p:pic>
        <p:nvPicPr>
          <p:cNvPr id="527" name="Google Shape;527;g238ef1ce022_2_24"/>
          <p:cNvPicPr preferRelativeResize="0"/>
          <p:nvPr/>
        </p:nvPicPr>
        <p:blipFill rotWithShape="1">
          <a:blip r:embed="rId5">
            <a:alphaModFix/>
          </a:blip>
          <a:srcRect b="3181" l="14141" r="16740" t="8432"/>
          <a:stretch/>
        </p:blipFill>
        <p:spPr>
          <a:xfrm>
            <a:off x="3914975" y="1265577"/>
            <a:ext cx="1482387" cy="1421711"/>
          </a:xfrm>
          <a:prstGeom prst="rect">
            <a:avLst/>
          </a:prstGeom>
          <a:noFill/>
          <a:ln>
            <a:noFill/>
          </a:ln>
        </p:spPr>
      </p:pic>
      <p:pic>
        <p:nvPicPr>
          <p:cNvPr id="528" name="Google Shape;528;g238ef1ce022_2_24"/>
          <p:cNvPicPr preferRelativeResize="0"/>
          <p:nvPr/>
        </p:nvPicPr>
        <p:blipFill rotWithShape="1">
          <a:blip r:embed="rId6">
            <a:alphaModFix/>
          </a:blip>
          <a:srcRect b="3748" l="15414" r="17507" t="7203"/>
          <a:stretch/>
        </p:blipFill>
        <p:spPr>
          <a:xfrm>
            <a:off x="5622550" y="1265575"/>
            <a:ext cx="1427880" cy="1421725"/>
          </a:xfrm>
          <a:prstGeom prst="rect">
            <a:avLst/>
          </a:prstGeom>
          <a:noFill/>
          <a:ln>
            <a:noFill/>
          </a:ln>
        </p:spPr>
      </p:pic>
      <p:pic>
        <p:nvPicPr>
          <p:cNvPr id="529" name="Google Shape;529;g238ef1ce022_2_24"/>
          <p:cNvPicPr preferRelativeResize="0"/>
          <p:nvPr/>
        </p:nvPicPr>
        <p:blipFill rotWithShape="1">
          <a:blip r:embed="rId7">
            <a:alphaModFix/>
          </a:blip>
          <a:srcRect b="3382" l="15354" r="16706" t="8058"/>
          <a:stretch/>
        </p:blipFill>
        <p:spPr>
          <a:xfrm>
            <a:off x="7275625" y="1296050"/>
            <a:ext cx="1391925" cy="1360784"/>
          </a:xfrm>
          <a:prstGeom prst="rect">
            <a:avLst/>
          </a:prstGeom>
          <a:noFill/>
          <a:ln>
            <a:noFill/>
          </a:ln>
        </p:spPr>
      </p:pic>
      <p:sp>
        <p:nvSpPr>
          <p:cNvPr id="530" name="Google Shape;530;g238ef1ce022_2_24"/>
          <p:cNvSpPr txBox="1"/>
          <p:nvPr/>
        </p:nvSpPr>
        <p:spPr>
          <a:xfrm>
            <a:off x="484825" y="2722850"/>
            <a:ext cx="52140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b="1"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1" i="0" lang="es" sz="1100" u="none" cap="none" strike="noStrike">
                <a:solidFill>
                  <a:srgbClr val="CC0000"/>
                </a:solidFill>
                <a:latin typeface="Arial"/>
                <a:ea typeface="Arial"/>
                <a:cs typeface="Arial"/>
                <a:sym typeface="Arial"/>
              </a:rPr>
              <a:t>BAD CASE</a:t>
            </a:r>
            <a:r>
              <a:rPr b="1" lang="es" sz="1100">
                <a:solidFill>
                  <a:srgbClr val="CC4125"/>
                </a:solidFill>
              </a:rPr>
              <a:t>:</a:t>
            </a:r>
            <a:r>
              <a:rPr lang="es" sz="1100">
                <a:solidFill>
                  <a:srgbClr val="CC4125"/>
                </a:solidFill>
              </a:rPr>
              <a:t> </a:t>
            </a:r>
            <a:r>
              <a:rPr lang="es" sz="1100">
                <a:solidFill>
                  <a:srgbClr val="0097A7"/>
                </a:solidFill>
              </a:rPr>
              <a:t>Query Caption: Office space with office equipment on desktop.</a:t>
            </a:r>
            <a:endParaRPr sz="1100">
              <a:solidFill>
                <a:srgbClr val="0097A7"/>
              </a:solidFill>
            </a:endParaRPr>
          </a:p>
          <a:p>
            <a:pPr indent="0" lvl="0" marL="0" rtl="0" algn="just">
              <a:spcBef>
                <a:spcPts val="0"/>
              </a:spcBef>
              <a:spcAft>
                <a:spcPts val="0"/>
              </a:spcAft>
              <a:buClr>
                <a:schemeClr val="dk1"/>
              </a:buClr>
              <a:buSzPts val="1200"/>
              <a:buFont typeface="Arial"/>
              <a:buNone/>
            </a:pPr>
            <a:r>
              <a:rPr i="1" lang="es" sz="800">
                <a:solidFill>
                  <a:schemeClr val="dk1"/>
                </a:solidFill>
              </a:rPr>
              <a:t>Best 5 retrieved images in order from most similar to less (from left to right):</a:t>
            </a:r>
            <a:endParaRPr sz="1100">
              <a:solidFill>
                <a:srgbClr val="0097A7"/>
              </a:solidFill>
            </a:endParaRPr>
          </a:p>
        </p:txBody>
      </p:sp>
      <p:pic>
        <p:nvPicPr>
          <p:cNvPr id="531" name="Google Shape;531;g238ef1ce022_2_24"/>
          <p:cNvPicPr preferRelativeResize="0"/>
          <p:nvPr/>
        </p:nvPicPr>
        <p:blipFill rotWithShape="1">
          <a:blip r:embed="rId8">
            <a:alphaModFix/>
          </a:blip>
          <a:srcRect b="3574" l="15605" r="16927" t="9020"/>
          <a:stretch/>
        </p:blipFill>
        <p:spPr>
          <a:xfrm>
            <a:off x="442338" y="3324950"/>
            <a:ext cx="1541022" cy="1497376"/>
          </a:xfrm>
          <a:prstGeom prst="rect">
            <a:avLst/>
          </a:prstGeom>
          <a:noFill/>
          <a:ln>
            <a:noFill/>
          </a:ln>
        </p:spPr>
      </p:pic>
      <p:pic>
        <p:nvPicPr>
          <p:cNvPr id="532" name="Google Shape;532;g238ef1ce022_2_24"/>
          <p:cNvPicPr preferRelativeResize="0"/>
          <p:nvPr/>
        </p:nvPicPr>
        <p:blipFill rotWithShape="1">
          <a:blip r:embed="rId9">
            <a:alphaModFix/>
          </a:blip>
          <a:srcRect b="5188" l="15684" r="18247" t="10301"/>
          <a:stretch/>
        </p:blipFill>
        <p:spPr>
          <a:xfrm>
            <a:off x="2117525" y="3343762"/>
            <a:ext cx="1521693" cy="1459800"/>
          </a:xfrm>
          <a:prstGeom prst="rect">
            <a:avLst/>
          </a:prstGeom>
          <a:noFill/>
          <a:ln>
            <a:noFill/>
          </a:ln>
        </p:spPr>
      </p:pic>
      <p:pic>
        <p:nvPicPr>
          <p:cNvPr id="533" name="Google Shape;533;g238ef1ce022_2_24"/>
          <p:cNvPicPr preferRelativeResize="0"/>
          <p:nvPr/>
        </p:nvPicPr>
        <p:blipFill rotWithShape="1">
          <a:blip r:embed="rId10">
            <a:alphaModFix/>
          </a:blip>
          <a:srcRect b="4955" l="14687" r="17909" t="9902"/>
          <a:stretch/>
        </p:blipFill>
        <p:spPr>
          <a:xfrm>
            <a:off x="3839400" y="3343749"/>
            <a:ext cx="1541026" cy="1459812"/>
          </a:xfrm>
          <a:prstGeom prst="rect">
            <a:avLst/>
          </a:prstGeom>
          <a:noFill/>
          <a:ln>
            <a:noFill/>
          </a:ln>
        </p:spPr>
      </p:pic>
      <p:pic>
        <p:nvPicPr>
          <p:cNvPr id="534" name="Google Shape;534;g238ef1ce022_2_24"/>
          <p:cNvPicPr preferRelativeResize="0"/>
          <p:nvPr/>
        </p:nvPicPr>
        <p:blipFill rotWithShape="1">
          <a:blip r:embed="rId11">
            <a:alphaModFix/>
          </a:blip>
          <a:srcRect b="4449" l="16361" r="17745" t="10138"/>
          <a:stretch/>
        </p:blipFill>
        <p:spPr>
          <a:xfrm>
            <a:off x="5591500" y="3343750"/>
            <a:ext cx="1482374" cy="1441062"/>
          </a:xfrm>
          <a:prstGeom prst="rect">
            <a:avLst/>
          </a:prstGeom>
          <a:noFill/>
          <a:ln>
            <a:noFill/>
          </a:ln>
        </p:spPr>
      </p:pic>
      <p:pic>
        <p:nvPicPr>
          <p:cNvPr id="535" name="Google Shape;535;g238ef1ce022_2_24"/>
          <p:cNvPicPr preferRelativeResize="0"/>
          <p:nvPr/>
        </p:nvPicPr>
        <p:blipFill rotWithShape="1">
          <a:blip r:embed="rId12">
            <a:alphaModFix/>
          </a:blip>
          <a:srcRect b="4638" l="15667" r="17887" t="8161"/>
          <a:stretch/>
        </p:blipFill>
        <p:spPr>
          <a:xfrm>
            <a:off x="7219275" y="3324978"/>
            <a:ext cx="1482374" cy="1458972"/>
          </a:xfrm>
          <a:prstGeom prst="rect">
            <a:avLst/>
          </a:prstGeom>
          <a:noFill/>
          <a:ln>
            <a:noFill/>
          </a:ln>
        </p:spPr>
      </p:pic>
      <p:sp>
        <p:nvSpPr>
          <p:cNvPr id="536" name="Google Shape;536;g238ef1ce022_2_24"/>
          <p:cNvSpPr/>
          <p:nvPr/>
        </p:nvSpPr>
        <p:spPr>
          <a:xfrm>
            <a:off x="348475" y="820625"/>
            <a:ext cx="8404200" cy="1970400"/>
          </a:xfrm>
          <a:prstGeom prst="roundRect">
            <a:avLst>
              <a:gd fmla="val 9895" name="adj"/>
            </a:avLst>
          </a:prstGeom>
          <a:noFill/>
          <a:ln cap="flat" cmpd="sng" w="9525">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38ef1ce022_2_0"/>
          <p:cNvSpPr/>
          <p:nvPr/>
        </p:nvSpPr>
        <p:spPr>
          <a:xfrm>
            <a:off x="1114975" y="1760400"/>
            <a:ext cx="7807500" cy="14658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238ef1ce022_2_0"/>
          <p:cNvSpPr/>
          <p:nvPr/>
        </p:nvSpPr>
        <p:spPr>
          <a:xfrm>
            <a:off x="325375" y="3835263"/>
            <a:ext cx="696000" cy="2730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238ef1ce022_2_0"/>
          <p:cNvSpPr/>
          <p:nvPr/>
        </p:nvSpPr>
        <p:spPr>
          <a:xfrm>
            <a:off x="7623375" y="397250"/>
            <a:ext cx="1299000" cy="1277100"/>
          </a:xfrm>
          <a:prstGeom prst="rect">
            <a:avLst/>
          </a:prstGeom>
          <a:solidFill>
            <a:srgbClr val="B5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38ef1ce022_2_0"/>
          <p:cNvSpPr/>
          <p:nvPr/>
        </p:nvSpPr>
        <p:spPr>
          <a:xfrm>
            <a:off x="325375" y="2417175"/>
            <a:ext cx="696000" cy="2730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238ef1ce022_2_0"/>
          <p:cNvSpPr/>
          <p:nvPr/>
        </p:nvSpPr>
        <p:spPr>
          <a:xfrm>
            <a:off x="4460450" y="1798425"/>
            <a:ext cx="1371000" cy="1357500"/>
          </a:xfrm>
          <a:prstGeom prst="rect">
            <a:avLst/>
          </a:prstGeom>
          <a:solidFill>
            <a:srgbClr val="B5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238ef1ce022_2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sp>
        <p:nvSpPr>
          <p:cNvPr id="547" name="Google Shape;547;g238ef1ce022_2_0"/>
          <p:cNvSpPr txBox="1"/>
          <p:nvPr/>
        </p:nvSpPr>
        <p:spPr>
          <a:xfrm>
            <a:off x="332425" y="1046450"/>
            <a:ext cx="54831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lang="es" sz="1100">
                <a:solidFill>
                  <a:srgbClr val="0097A7"/>
                </a:solidFill>
              </a:rPr>
              <a:t>Query Caption: Rows of motor bikes and helmets in a city.</a:t>
            </a:r>
            <a:endParaRPr sz="1100">
              <a:solidFill>
                <a:srgbClr val="0097A7"/>
              </a:solidFill>
            </a:endParaRPr>
          </a:p>
          <a:p>
            <a:pPr indent="0" lvl="0" marL="0" marR="0" rtl="0" algn="just">
              <a:lnSpc>
                <a:spcPct val="100000"/>
              </a:lnSpc>
              <a:spcBef>
                <a:spcPts val="0"/>
              </a:spcBef>
              <a:spcAft>
                <a:spcPts val="0"/>
              </a:spcAft>
              <a:buClr>
                <a:srgbClr val="000000"/>
              </a:buClr>
              <a:buSzPts val="1200"/>
              <a:buFont typeface="Arial"/>
              <a:buNone/>
            </a:pPr>
            <a:r>
              <a:t/>
            </a:r>
            <a:endParaRPr sz="400"/>
          </a:p>
          <a:p>
            <a:pPr indent="0" lvl="0" marL="0" marR="0" rtl="0" algn="just">
              <a:lnSpc>
                <a:spcPct val="100000"/>
              </a:lnSpc>
              <a:spcBef>
                <a:spcPts val="0"/>
              </a:spcBef>
              <a:spcAft>
                <a:spcPts val="0"/>
              </a:spcAft>
              <a:buClr>
                <a:srgbClr val="000000"/>
              </a:buClr>
              <a:buSzPts val="1200"/>
              <a:buFont typeface="Arial"/>
              <a:buNone/>
            </a:pPr>
            <a:r>
              <a:rPr lang="es" sz="1100"/>
              <a:t>Best 5 retrieved images in order from most similar to less (from left to right):</a:t>
            </a:r>
            <a:endParaRPr sz="1100"/>
          </a:p>
        </p:txBody>
      </p:sp>
      <p:sp>
        <p:nvSpPr>
          <p:cNvPr id="548" name="Google Shape;548;g238ef1ce022_2_0"/>
          <p:cNvSpPr txBox="1"/>
          <p:nvPr/>
        </p:nvSpPr>
        <p:spPr>
          <a:xfrm>
            <a:off x="311700" y="216425"/>
            <a:ext cx="8709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s" sz="2600">
                <a:solidFill>
                  <a:srgbClr val="0097A7"/>
                </a:solidFill>
              </a:rPr>
              <a:t>Text-to-Image: Comparison FastText and BERT</a:t>
            </a:r>
            <a:endParaRPr sz="1488">
              <a:solidFill>
                <a:srgbClr val="0097A7"/>
              </a:solidFill>
            </a:endParaRPr>
          </a:p>
        </p:txBody>
      </p:sp>
      <p:pic>
        <p:nvPicPr>
          <p:cNvPr id="549" name="Google Shape;549;g238ef1ce022_2_0"/>
          <p:cNvPicPr preferRelativeResize="0"/>
          <p:nvPr/>
        </p:nvPicPr>
        <p:blipFill rotWithShape="1">
          <a:blip r:embed="rId3">
            <a:alphaModFix/>
          </a:blip>
          <a:srcRect b="4793" l="15607" r="17946" t="10071"/>
          <a:stretch/>
        </p:blipFill>
        <p:spPr>
          <a:xfrm>
            <a:off x="1259406" y="3330522"/>
            <a:ext cx="1334616" cy="1282480"/>
          </a:xfrm>
          <a:prstGeom prst="rect">
            <a:avLst/>
          </a:prstGeom>
          <a:noFill/>
          <a:ln>
            <a:noFill/>
          </a:ln>
        </p:spPr>
      </p:pic>
      <p:pic>
        <p:nvPicPr>
          <p:cNvPr id="550" name="Google Shape;550;g238ef1ce022_2_0"/>
          <p:cNvPicPr preferRelativeResize="0"/>
          <p:nvPr/>
        </p:nvPicPr>
        <p:blipFill rotWithShape="1">
          <a:blip r:embed="rId4">
            <a:alphaModFix/>
          </a:blip>
          <a:srcRect b="4337" l="15932" r="16754" t="9774"/>
          <a:stretch/>
        </p:blipFill>
        <p:spPr>
          <a:xfrm>
            <a:off x="2870825" y="3333183"/>
            <a:ext cx="1334626" cy="1277167"/>
          </a:xfrm>
          <a:prstGeom prst="rect">
            <a:avLst/>
          </a:prstGeom>
          <a:noFill/>
          <a:ln>
            <a:noFill/>
          </a:ln>
        </p:spPr>
      </p:pic>
      <p:pic>
        <p:nvPicPr>
          <p:cNvPr id="551" name="Google Shape;551;g238ef1ce022_2_0"/>
          <p:cNvPicPr preferRelativeResize="0"/>
          <p:nvPr/>
        </p:nvPicPr>
        <p:blipFill rotWithShape="1">
          <a:blip r:embed="rId5">
            <a:alphaModFix/>
          </a:blip>
          <a:srcRect b="4447" l="15886" r="18142" t="9189"/>
          <a:stretch/>
        </p:blipFill>
        <p:spPr>
          <a:xfrm>
            <a:off x="4482243" y="3324368"/>
            <a:ext cx="1274093" cy="1250782"/>
          </a:xfrm>
          <a:prstGeom prst="rect">
            <a:avLst/>
          </a:prstGeom>
          <a:noFill/>
          <a:ln>
            <a:noFill/>
          </a:ln>
        </p:spPr>
      </p:pic>
      <p:pic>
        <p:nvPicPr>
          <p:cNvPr id="552" name="Google Shape;552;g238ef1ce022_2_0"/>
          <p:cNvPicPr preferRelativeResize="0"/>
          <p:nvPr/>
        </p:nvPicPr>
        <p:blipFill rotWithShape="1">
          <a:blip r:embed="rId6">
            <a:alphaModFix/>
          </a:blip>
          <a:srcRect b="3903" l="15432" r="17177" t="8759"/>
          <a:stretch/>
        </p:blipFill>
        <p:spPr>
          <a:xfrm>
            <a:off x="6110121" y="3330535"/>
            <a:ext cx="1274115" cy="1238424"/>
          </a:xfrm>
          <a:prstGeom prst="rect">
            <a:avLst/>
          </a:prstGeom>
          <a:noFill/>
          <a:ln>
            <a:noFill/>
          </a:ln>
        </p:spPr>
      </p:pic>
      <p:pic>
        <p:nvPicPr>
          <p:cNvPr id="553" name="Google Shape;553;g238ef1ce022_2_0"/>
          <p:cNvPicPr preferRelativeResize="0"/>
          <p:nvPr/>
        </p:nvPicPr>
        <p:blipFill rotWithShape="1">
          <a:blip r:embed="rId7">
            <a:alphaModFix/>
          </a:blip>
          <a:srcRect b="3966" l="15852" r="17145" t="8283"/>
          <a:stretch/>
        </p:blipFill>
        <p:spPr>
          <a:xfrm>
            <a:off x="7661800" y="3330545"/>
            <a:ext cx="1260608" cy="1238404"/>
          </a:xfrm>
          <a:prstGeom prst="rect">
            <a:avLst/>
          </a:prstGeom>
          <a:noFill/>
          <a:ln>
            <a:noFill/>
          </a:ln>
        </p:spPr>
      </p:pic>
      <p:pic>
        <p:nvPicPr>
          <p:cNvPr id="554" name="Google Shape;554;g238ef1ce022_2_0"/>
          <p:cNvPicPr preferRelativeResize="0"/>
          <p:nvPr/>
        </p:nvPicPr>
        <p:blipFill rotWithShape="1">
          <a:blip r:embed="rId8">
            <a:alphaModFix/>
          </a:blip>
          <a:srcRect b="4761" l="14992" r="16919" t="8357"/>
          <a:stretch/>
        </p:blipFill>
        <p:spPr>
          <a:xfrm>
            <a:off x="1245525" y="1863151"/>
            <a:ext cx="1371026" cy="1312025"/>
          </a:xfrm>
          <a:prstGeom prst="rect">
            <a:avLst/>
          </a:prstGeom>
          <a:noFill/>
          <a:ln>
            <a:noFill/>
          </a:ln>
        </p:spPr>
      </p:pic>
      <p:sp>
        <p:nvSpPr>
          <p:cNvPr id="555" name="Google Shape;555;g238ef1ce022_2_0"/>
          <p:cNvSpPr txBox="1"/>
          <p:nvPr/>
        </p:nvSpPr>
        <p:spPr>
          <a:xfrm>
            <a:off x="311700" y="2365825"/>
            <a:ext cx="709500" cy="4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FastText</a:t>
            </a:r>
            <a:endParaRPr sz="1000">
              <a:solidFill>
                <a:schemeClr val="lt1"/>
              </a:solidFill>
            </a:endParaRPr>
          </a:p>
        </p:txBody>
      </p:sp>
      <p:sp>
        <p:nvSpPr>
          <p:cNvPr id="556" name="Google Shape;556;g238ef1ce022_2_0"/>
          <p:cNvSpPr txBox="1"/>
          <p:nvPr/>
        </p:nvSpPr>
        <p:spPr>
          <a:xfrm>
            <a:off x="311700" y="3747550"/>
            <a:ext cx="709500" cy="40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7F7F8"/>
                </a:solidFill>
              </a:rPr>
              <a:t>BERT</a:t>
            </a:r>
            <a:endParaRPr sz="1000">
              <a:solidFill>
                <a:srgbClr val="F7F7F8"/>
              </a:solidFill>
            </a:endParaRPr>
          </a:p>
        </p:txBody>
      </p:sp>
      <p:pic>
        <p:nvPicPr>
          <p:cNvPr id="557" name="Google Shape;557;g238ef1ce022_2_0"/>
          <p:cNvPicPr preferRelativeResize="0"/>
          <p:nvPr/>
        </p:nvPicPr>
        <p:blipFill rotWithShape="1">
          <a:blip r:embed="rId9">
            <a:alphaModFix/>
          </a:blip>
          <a:srcRect b="4558" l="14229" r="14797" t="5521"/>
          <a:stretch/>
        </p:blipFill>
        <p:spPr>
          <a:xfrm>
            <a:off x="2840800" y="1819625"/>
            <a:ext cx="1394675" cy="1325400"/>
          </a:xfrm>
          <a:prstGeom prst="rect">
            <a:avLst/>
          </a:prstGeom>
          <a:noFill/>
          <a:ln>
            <a:noFill/>
          </a:ln>
        </p:spPr>
      </p:pic>
      <p:pic>
        <p:nvPicPr>
          <p:cNvPr id="558" name="Google Shape;558;g238ef1ce022_2_0"/>
          <p:cNvPicPr preferRelativeResize="0"/>
          <p:nvPr/>
        </p:nvPicPr>
        <p:blipFill rotWithShape="1">
          <a:blip r:embed="rId10">
            <a:alphaModFix/>
          </a:blip>
          <a:srcRect b="3357" l="14418" r="16957" t="5642"/>
          <a:stretch/>
        </p:blipFill>
        <p:spPr>
          <a:xfrm>
            <a:off x="4489005" y="1821909"/>
            <a:ext cx="1319138" cy="1312006"/>
          </a:xfrm>
          <a:prstGeom prst="rect">
            <a:avLst/>
          </a:prstGeom>
          <a:noFill/>
          <a:ln>
            <a:noFill/>
          </a:ln>
        </p:spPr>
      </p:pic>
      <p:pic>
        <p:nvPicPr>
          <p:cNvPr id="559" name="Google Shape;559;g238ef1ce022_2_0"/>
          <p:cNvPicPr preferRelativeResize="0"/>
          <p:nvPr/>
        </p:nvPicPr>
        <p:blipFill rotWithShape="1">
          <a:blip r:embed="rId11">
            <a:alphaModFix/>
          </a:blip>
          <a:srcRect b="3730" l="13117" r="15591" t="4374"/>
          <a:stretch/>
        </p:blipFill>
        <p:spPr>
          <a:xfrm>
            <a:off x="6058080" y="1819625"/>
            <a:ext cx="1371024" cy="1325405"/>
          </a:xfrm>
          <a:prstGeom prst="rect">
            <a:avLst/>
          </a:prstGeom>
          <a:noFill/>
          <a:ln>
            <a:noFill/>
          </a:ln>
        </p:spPr>
      </p:pic>
      <p:pic>
        <p:nvPicPr>
          <p:cNvPr id="560" name="Google Shape;560;g238ef1ce022_2_0"/>
          <p:cNvPicPr preferRelativeResize="0"/>
          <p:nvPr/>
        </p:nvPicPr>
        <p:blipFill rotWithShape="1">
          <a:blip r:embed="rId12">
            <a:alphaModFix/>
          </a:blip>
          <a:srcRect b="4507" l="16159" r="17008" t="9307"/>
          <a:stretch/>
        </p:blipFill>
        <p:spPr>
          <a:xfrm>
            <a:off x="7679025" y="1894134"/>
            <a:ext cx="1226099" cy="1185810"/>
          </a:xfrm>
          <a:prstGeom prst="rect">
            <a:avLst/>
          </a:prstGeom>
          <a:noFill/>
          <a:ln>
            <a:noFill/>
          </a:ln>
        </p:spPr>
      </p:pic>
      <p:pic>
        <p:nvPicPr>
          <p:cNvPr id="561" name="Google Shape;561;g238ef1ce022_2_0"/>
          <p:cNvPicPr preferRelativeResize="0"/>
          <p:nvPr/>
        </p:nvPicPr>
        <p:blipFill rotWithShape="1">
          <a:blip r:embed="rId10">
            <a:alphaModFix/>
          </a:blip>
          <a:srcRect b="3357" l="14418" r="16957" t="5642"/>
          <a:stretch/>
        </p:blipFill>
        <p:spPr>
          <a:xfrm>
            <a:off x="7662600" y="424025"/>
            <a:ext cx="1226099" cy="1219500"/>
          </a:xfrm>
          <a:prstGeom prst="rect">
            <a:avLst/>
          </a:prstGeom>
          <a:noFill/>
          <a:ln>
            <a:noFill/>
          </a:ln>
        </p:spPr>
      </p:pic>
      <p:sp>
        <p:nvSpPr>
          <p:cNvPr id="562" name="Google Shape;562;g238ef1ce022_2_0"/>
          <p:cNvSpPr txBox="1"/>
          <p:nvPr/>
        </p:nvSpPr>
        <p:spPr>
          <a:xfrm>
            <a:off x="7897275" y="136925"/>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GT image:</a:t>
            </a:r>
            <a:endParaRPr sz="900"/>
          </a:p>
        </p:txBody>
      </p:sp>
      <p:sp>
        <p:nvSpPr>
          <p:cNvPr id="563" name="Google Shape;563;g238ef1ce022_2_0"/>
          <p:cNvSpPr/>
          <p:nvPr/>
        </p:nvSpPr>
        <p:spPr>
          <a:xfrm>
            <a:off x="1114975" y="3312250"/>
            <a:ext cx="7807500" cy="1357500"/>
          </a:xfrm>
          <a:prstGeom prst="roundRect">
            <a:avLst>
              <a:gd fmla="val 9895"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267caa6ca0_2_41"/>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
              <a:t>Conclusions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g2227d08f23c_0_1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74" name="Google Shape;574;g2227d08f23c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575" name="Google Shape;575;g2227d08f23c_0_10"/>
          <p:cNvSpPr txBox="1"/>
          <p:nvPr>
            <p:ph type="title"/>
          </p:nvPr>
        </p:nvSpPr>
        <p:spPr>
          <a:xfrm>
            <a:off x="311700" y="216425"/>
            <a:ext cx="486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Conclusions</a:t>
            </a:r>
            <a:endParaRPr>
              <a:solidFill>
                <a:schemeClr val="accent5"/>
              </a:solidFill>
            </a:endParaRPr>
          </a:p>
        </p:txBody>
      </p:sp>
      <p:sp>
        <p:nvSpPr>
          <p:cNvPr id="576" name="Google Shape;576;g2227d08f23c_0_10"/>
          <p:cNvSpPr txBox="1"/>
          <p:nvPr/>
        </p:nvSpPr>
        <p:spPr>
          <a:xfrm>
            <a:off x="107650" y="891275"/>
            <a:ext cx="8655000" cy="3417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es"/>
              <a:t>Advantages of</a:t>
            </a:r>
            <a:r>
              <a:rPr lang="es"/>
              <a:t> PyTorch over Keras </a:t>
            </a:r>
            <a:r>
              <a:rPr b="1" lang="es" sz="1200">
                <a:solidFill>
                  <a:schemeClr val="dk1"/>
                </a:solidFill>
              </a:rPr>
              <a:t>→</a:t>
            </a:r>
            <a:r>
              <a:rPr lang="es"/>
              <a:t> computational efficiency and flexibility, which make it better suited for handling computationally-intensive projects.</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s"/>
              <a:t>We delved into various visual recognition tasks, including object detection, instance segmentation, and metric learning for image retrieval </a:t>
            </a:r>
            <a:r>
              <a:rPr b="1" lang="es" sz="1200">
                <a:solidFill>
                  <a:schemeClr val="dk1"/>
                </a:solidFill>
              </a:rPr>
              <a:t>→ </a:t>
            </a:r>
            <a:r>
              <a:rPr lang="es"/>
              <a:t>gain insight into the inner workings of Convolutional Neural Networks (CNNs), and their potential combined with different tasks like detection, segmentation and how it works relatively good still with out-of-context images. However, in some cases feature inference can still be a challenge.</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s"/>
              <a:t>We discovered the usage of deep le</a:t>
            </a:r>
            <a:r>
              <a:rPr lang="es"/>
              <a:t>arning techniques in applications like image retrieval, particularly for cross-modal retrieval scenarios. Additionally, we found that mining techniques can enhance the generalization capabilities of these models. However, we must exercise caution when employing these methods, as they can also introduce complexities in the training process, depending on the nature of the study.</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g238ef1ce022_0_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82" name="Google Shape;582;g238ef1ce022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583" name="Google Shape;583;g238ef1ce022_0_0"/>
          <p:cNvSpPr txBox="1"/>
          <p:nvPr>
            <p:ph type="title"/>
          </p:nvPr>
        </p:nvSpPr>
        <p:spPr>
          <a:xfrm>
            <a:off x="311700" y="216425"/>
            <a:ext cx="486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REFERENCES</a:t>
            </a:r>
            <a:endParaRPr>
              <a:solidFill>
                <a:schemeClr val="accent5"/>
              </a:solidFill>
            </a:endParaRPr>
          </a:p>
        </p:txBody>
      </p:sp>
      <p:sp>
        <p:nvSpPr>
          <p:cNvPr id="584" name="Google Shape;584;g238ef1ce022_0_0"/>
          <p:cNvSpPr txBox="1"/>
          <p:nvPr/>
        </p:nvSpPr>
        <p:spPr>
          <a:xfrm>
            <a:off x="107650" y="891275"/>
            <a:ext cx="8825400" cy="3109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0"/>
              </a:spcBef>
              <a:spcAft>
                <a:spcPts val="0"/>
              </a:spcAft>
              <a:buClr>
                <a:srgbClr val="000000"/>
              </a:buClr>
              <a:buSzPts val="1000"/>
              <a:buFont typeface="Arial"/>
              <a:buAutoNum type="arabicPeriod"/>
            </a:pPr>
            <a:r>
              <a:rPr lang="es" sz="1000"/>
              <a:t>Detectron2: "Detectron2: FAIR's Next-Generation Object Detection Library" by Yang et al. (2020). Available at: https://arxiv.org/abs/1911.07241</a:t>
            </a:r>
            <a:endParaRPr sz="1000"/>
          </a:p>
          <a:p>
            <a:pPr indent="-292100" lvl="0" marL="457200" marR="0" rtl="0" algn="l">
              <a:lnSpc>
                <a:spcPct val="115000"/>
              </a:lnSpc>
              <a:spcBef>
                <a:spcPts val="0"/>
              </a:spcBef>
              <a:spcAft>
                <a:spcPts val="0"/>
              </a:spcAft>
              <a:buClr>
                <a:srgbClr val="000000"/>
              </a:buClr>
              <a:buSzPts val="1000"/>
              <a:buFont typeface="Arial"/>
              <a:buAutoNum type="arabicPeriod"/>
            </a:pPr>
            <a:r>
              <a:rPr lang="es" sz="1000"/>
              <a:t>KITTY MOTS dataset: "KITTI MOTS: A Benchmark for Multi-Object Tracking and Segmentation" by Voigtlaender et al. (2019). Available at: https://arxiv.org/abs/1903.09231</a:t>
            </a:r>
            <a:endParaRPr sz="1000"/>
          </a:p>
          <a:p>
            <a:pPr indent="-292100" lvl="0" marL="457200" marR="0" rtl="0" algn="l">
              <a:lnSpc>
                <a:spcPct val="100000"/>
              </a:lnSpc>
              <a:spcBef>
                <a:spcPts val="0"/>
              </a:spcBef>
              <a:spcAft>
                <a:spcPts val="0"/>
              </a:spcAft>
              <a:buClr>
                <a:srgbClr val="000000"/>
              </a:buClr>
              <a:buSzPts val="1000"/>
              <a:buFont typeface="Arial"/>
              <a:buAutoNum type="arabicPeriod"/>
            </a:pPr>
            <a:r>
              <a:rPr lang="es" sz="1000"/>
              <a:t>Faster R-CNN: "Faster R-CNN: Towards Real-Time Object Detection with Region Proposal Networks" by Ren et al. (2016). Available at: https://arxiv.org/abs/1506.01497</a:t>
            </a:r>
            <a:endParaRPr sz="1000"/>
          </a:p>
          <a:p>
            <a:pPr indent="-292100" lvl="0" marL="457200" marR="0" rtl="0" algn="l">
              <a:lnSpc>
                <a:spcPct val="150000"/>
              </a:lnSpc>
              <a:spcBef>
                <a:spcPts val="0"/>
              </a:spcBef>
              <a:spcAft>
                <a:spcPts val="0"/>
              </a:spcAft>
              <a:buClr>
                <a:srgbClr val="000000"/>
              </a:buClr>
              <a:buSzPts val="1000"/>
              <a:buFont typeface="Arial"/>
              <a:buAutoNum type="arabicPeriod"/>
            </a:pPr>
            <a:r>
              <a:rPr lang="es" sz="1000"/>
              <a:t>Mask R-CNN: "Mask R-CNN" by He et al. (2017). Available at: </a:t>
            </a:r>
            <a:r>
              <a:rPr lang="es" sz="1000" u="sng">
                <a:solidFill>
                  <a:schemeClr val="hlink"/>
                </a:solidFill>
                <a:hlinkClick r:id="rId4"/>
              </a:rPr>
              <a:t>https://arxiv.org/abs/1703.06870</a:t>
            </a:r>
            <a:endParaRPr sz="1000"/>
          </a:p>
          <a:p>
            <a:pPr indent="-292100" lvl="0" marL="457200" rtl="0" algn="l">
              <a:lnSpc>
                <a:spcPct val="150000"/>
              </a:lnSpc>
              <a:spcBef>
                <a:spcPts val="0"/>
              </a:spcBef>
              <a:spcAft>
                <a:spcPts val="0"/>
              </a:spcAft>
              <a:buClr>
                <a:schemeClr val="dk1"/>
              </a:buClr>
              <a:buSzPts val="1000"/>
              <a:buAutoNum type="arabicPeriod"/>
            </a:pPr>
            <a:r>
              <a:rPr lang="es" sz="1000">
                <a:solidFill>
                  <a:schemeClr val="dk1"/>
                </a:solidFill>
              </a:rPr>
              <a:t>M. J. Choi, A. Torralba, and A. S. Willsky, “Context models and out-of-context objects,” Pattern Recogn. Lett., vol. 33,p. 853–862, may 2012</a:t>
            </a:r>
            <a:endParaRPr sz="1000"/>
          </a:p>
          <a:p>
            <a:pPr indent="-292100" lvl="0" marL="457200" marR="0" rtl="0" algn="l">
              <a:lnSpc>
                <a:spcPct val="150000"/>
              </a:lnSpc>
              <a:spcBef>
                <a:spcPts val="0"/>
              </a:spcBef>
              <a:spcAft>
                <a:spcPts val="0"/>
              </a:spcAft>
              <a:buClr>
                <a:srgbClr val="000000"/>
              </a:buClr>
              <a:buSzPts val="1000"/>
              <a:buFont typeface="Arial"/>
              <a:buAutoNum type="arabicPeriod"/>
            </a:pPr>
            <a:r>
              <a:rPr lang="es" sz="1000"/>
              <a:t>MS-COCO: "Microsoft COCO: Common Objects in Context" by Lin et al. (2014). Available at: </a:t>
            </a:r>
            <a:r>
              <a:rPr lang="es" sz="1000" u="sng">
                <a:solidFill>
                  <a:schemeClr val="hlink"/>
                </a:solidFill>
                <a:hlinkClick r:id="rId5"/>
              </a:rPr>
              <a:t>https://arxiv.org/abs/1405.0312</a:t>
            </a:r>
            <a:endParaRPr sz="1000"/>
          </a:p>
          <a:p>
            <a:pPr indent="-292100" lvl="0" marL="457200" marR="0" rtl="0" algn="l">
              <a:lnSpc>
                <a:spcPct val="150000"/>
              </a:lnSpc>
              <a:spcBef>
                <a:spcPts val="0"/>
              </a:spcBef>
              <a:spcAft>
                <a:spcPts val="0"/>
              </a:spcAft>
              <a:buClr>
                <a:srgbClr val="000000"/>
              </a:buClr>
              <a:buSzPts val="1000"/>
              <a:buFont typeface="Arial"/>
              <a:buAutoNum type="arabicPeriod"/>
            </a:pPr>
            <a:r>
              <a:rPr lang="es" sz="1000"/>
              <a:t>ResNet50: "Deep Residual Learning for Image Recognition" by He et al. (2016). Available at: https://arxiv.org/abs/1512.03385</a:t>
            </a:r>
            <a:endParaRPr sz="1000"/>
          </a:p>
          <a:p>
            <a:pPr indent="-292100" lvl="0" marL="457200" marR="0" rtl="0" algn="l">
              <a:lnSpc>
                <a:spcPct val="150000"/>
              </a:lnSpc>
              <a:spcBef>
                <a:spcPts val="0"/>
              </a:spcBef>
              <a:spcAft>
                <a:spcPts val="0"/>
              </a:spcAft>
              <a:buClr>
                <a:srgbClr val="000000"/>
              </a:buClr>
              <a:buSzPts val="1000"/>
              <a:buFont typeface="Arial"/>
              <a:buAutoNum type="arabicPeriod"/>
            </a:pPr>
            <a:r>
              <a:rPr lang="es" sz="1000"/>
              <a:t>FastText: "Enriching Word Vectors with Subword Information" by Bojanowski et al. (2017). Available at: https://arxiv.org/abs/1607.04606</a:t>
            </a:r>
            <a:endParaRPr sz="1000"/>
          </a:p>
          <a:p>
            <a:pPr indent="-292100" lvl="0" marL="457200" marR="0" rtl="0" algn="l">
              <a:lnSpc>
                <a:spcPct val="115000"/>
              </a:lnSpc>
              <a:spcBef>
                <a:spcPts val="0"/>
              </a:spcBef>
              <a:spcAft>
                <a:spcPts val="0"/>
              </a:spcAft>
              <a:buClr>
                <a:srgbClr val="000000"/>
              </a:buClr>
              <a:buSzPts val="1000"/>
              <a:buFont typeface="Arial"/>
              <a:buAutoNum type="arabicPeriod"/>
            </a:pPr>
            <a:r>
              <a:rPr lang="es" sz="1000"/>
              <a:t>BERT: "BERT: Pre-training of Deep Bidirectional Transformers for Language Understanding" by Devlin et al. (2018). Available at: https://arxiv.org/abs/1810.04805</a:t>
            </a:r>
            <a:endParaRPr sz="1000"/>
          </a:p>
          <a:p>
            <a:pPr indent="-292100" lvl="0" marL="457200" marR="0" rtl="0" algn="l">
              <a:lnSpc>
                <a:spcPct val="100000"/>
              </a:lnSpc>
              <a:spcBef>
                <a:spcPts val="0"/>
              </a:spcBef>
              <a:spcAft>
                <a:spcPts val="0"/>
              </a:spcAft>
              <a:buClr>
                <a:srgbClr val="000000"/>
              </a:buClr>
              <a:buSzPts val="1000"/>
              <a:buFont typeface="Arial"/>
              <a:buAutoNum type="arabicPeriod"/>
            </a:pPr>
            <a:r>
              <a:rPr lang="es" sz="1000"/>
              <a:t>ImageNet dataset: "ImageNet: A Large-Scale Hierarchical Image Database" by Deng et al. (2009). Available at: https://ieeexplore.ieee.org/document/5206848</a:t>
            </a:r>
            <a:endParaRPr sz="1000"/>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38d719d26c_0_157"/>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s"/>
              <a:t>1</a:t>
            </a:r>
            <a:r>
              <a:rPr lang="es"/>
              <a:t>. Internal organization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g238d719d26c_0_16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55" name="Google Shape;155;g238d719d26c_0_1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56" name="Google Shape;156;g238d719d26c_0_161"/>
          <p:cNvSpPr txBox="1"/>
          <p:nvPr>
            <p:ph type="title"/>
          </p:nvPr>
        </p:nvSpPr>
        <p:spPr>
          <a:xfrm>
            <a:off x="311700" y="216425"/>
            <a:ext cx="486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Internal organization</a:t>
            </a:r>
            <a:endParaRPr>
              <a:solidFill>
                <a:schemeClr val="accent5"/>
              </a:solidFill>
            </a:endParaRPr>
          </a:p>
        </p:txBody>
      </p:sp>
      <p:sp>
        <p:nvSpPr>
          <p:cNvPr id="157" name="Google Shape;157;g238d719d26c_0_161"/>
          <p:cNvSpPr txBox="1"/>
          <p:nvPr/>
        </p:nvSpPr>
        <p:spPr>
          <a:xfrm>
            <a:off x="652925" y="1181375"/>
            <a:ext cx="7654500" cy="40020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Char char="●"/>
            </a:pPr>
            <a:r>
              <a:rPr lang="es" sz="1300">
                <a:solidFill>
                  <a:schemeClr val="dk1"/>
                </a:solidFill>
              </a:rPr>
              <a:t>Communication: Whatsapp Group / Discord</a:t>
            </a:r>
            <a:endParaRPr sz="1300">
              <a:solidFill>
                <a:schemeClr val="dk1"/>
              </a:solidFill>
            </a:endParaRPr>
          </a:p>
          <a:p>
            <a:pPr indent="0" lvl="0" marL="457200" rtl="0" algn="l">
              <a:lnSpc>
                <a:spcPct val="150000"/>
              </a:lnSpc>
              <a:spcBef>
                <a:spcPts val="0"/>
              </a:spcBef>
              <a:spcAft>
                <a:spcPts val="0"/>
              </a:spcAft>
              <a:buNone/>
            </a:pPr>
            <a:r>
              <a:t/>
            </a:r>
            <a:endParaRPr sz="1300">
              <a:solidFill>
                <a:schemeClr val="dk1"/>
              </a:solidFill>
            </a:endParaRPr>
          </a:p>
          <a:p>
            <a:pPr indent="-311150" lvl="0" marL="457200" rtl="0" algn="l">
              <a:lnSpc>
                <a:spcPct val="150000"/>
              </a:lnSpc>
              <a:spcBef>
                <a:spcPts val="0"/>
              </a:spcBef>
              <a:spcAft>
                <a:spcPts val="0"/>
              </a:spcAft>
              <a:buSzPts val="1300"/>
              <a:buChar char="●"/>
            </a:pPr>
            <a:r>
              <a:rPr lang="es" sz="1300">
                <a:solidFill>
                  <a:schemeClr val="dk1"/>
                </a:solidFill>
              </a:rPr>
              <a:t>Each week we </a:t>
            </a:r>
            <a:r>
              <a:rPr lang="es" sz="1300">
                <a:solidFill>
                  <a:schemeClr val="dk1"/>
                </a:solidFill>
              </a:rPr>
              <a:t>analyzed</a:t>
            </a:r>
            <a:r>
              <a:rPr lang="es" sz="1300">
                <a:solidFill>
                  <a:schemeClr val="dk1"/>
                </a:solidFill>
              </a:rPr>
              <a:t> the payload and the complexity of each</a:t>
            </a:r>
            <a:endParaRPr sz="1300">
              <a:solidFill>
                <a:schemeClr val="dk1"/>
              </a:solidFill>
            </a:endParaRPr>
          </a:p>
          <a:p>
            <a:pPr indent="0" lvl="0" marL="457200" rtl="0" algn="l">
              <a:lnSpc>
                <a:spcPct val="150000"/>
              </a:lnSpc>
              <a:spcBef>
                <a:spcPts val="0"/>
              </a:spcBef>
              <a:spcAft>
                <a:spcPts val="0"/>
              </a:spcAft>
              <a:buNone/>
            </a:pPr>
            <a:r>
              <a:rPr lang="es" sz="1300">
                <a:solidFill>
                  <a:schemeClr val="dk1"/>
                </a:solidFill>
              </a:rPr>
              <a:t>task and divided them so that  each team member had to do </a:t>
            </a:r>
            <a:endParaRPr sz="1300">
              <a:solidFill>
                <a:schemeClr val="dk1"/>
              </a:solidFill>
            </a:endParaRPr>
          </a:p>
          <a:p>
            <a:pPr indent="0" lvl="0" marL="457200" rtl="0" algn="l">
              <a:lnSpc>
                <a:spcPct val="150000"/>
              </a:lnSpc>
              <a:spcBef>
                <a:spcPts val="0"/>
              </a:spcBef>
              <a:spcAft>
                <a:spcPts val="0"/>
              </a:spcAft>
              <a:buNone/>
            </a:pPr>
            <a:r>
              <a:rPr lang="es" sz="1300">
                <a:solidFill>
                  <a:schemeClr val="dk1"/>
                </a:solidFill>
              </a:rPr>
              <a:t>approximately the same amount of work.</a:t>
            </a:r>
            <a:endParaRPr sz="1300">
              <a:solidFill>
                <a:schemeClr val="dk1"/>
              </a:solidFill>
            </a:endParaRPr>
          </a:p>
          <a:p>
            <a:pPr indent="0" lvl="0" marL="457200" rtl="0" algn="l">
              <a:lnSpc>
                <a:spcPct val="150000"/>
              </a:lnSpc>
              <a:spcBef>
                <a:spcPts val="0"/>
              </a:spcBef>
              <a:spcAft>
                <a:spcPts val="0"/>
              </a:spcAft>
              <a:buNone/>
            </a:pPr>
            <a:r>
              <a:t/>
            </a:r>
            <a:endParaRPr sz="1300">
              <a:solidFill>
                <a:schemeClr val="dk1"/>
              </a:solidFill>
            </a:endParaRPr>
          </a:p>
          <a:p>
            <a:pPr indent="-311150" lvl="0" marL="457200" rtl="0" algn="l">
              <a:lnSpc>
                <a:spcPct val="150000"/>
              </a:lnSpc>
              <a:spcBef>
                <a:spcPts val="0"/>
              </a:spcBef>
              <a:spcAft>
                <a:spcPts val="0"/>
              </a:spcAft>
              <a:buSzPts val="1300"/>
              <a:buChar char="●"/>
            </a:pPr>
            <a:r>
              <a:rPr lang="es" sz="1300">
                <a:solidFill>
                  <a:schemeClr val="dk1"/>
                </a:solidFill>
              </a:rPr>
              <a:t>In the weekend, do the presentation slides and the overleaf report together.</a:t>
            </a:r>
            <a:endParaRPr sz="1300">
              <a:solidFill>
                <a:schemeClr val="dk1"/>
              </a:solidFill>
            </a:endParaRPr>
          </a:p>
          <a:p>
            <a:pPr indent="0" lvl="0" marL="457200" rtl="0" algn="l">
              <a:lnSpc>
                <a:spcPct val="150000"/>
              </a:lnSpc>
              <a:spcBef>
                <a:spcPts val="0"/>
              </a:spcBef>
              <a:spcAft>
                <a:spcPts val="0"/>
              </a:spcAft>
              <a:buNone/>
            </a:pPr>
            <a:r>
              <a:t/>
            </a:r>
            <a:endParaRPr sz="1300">
              <a:solidFill>
                <a:schemeClr val="dk1"/>
              </a:solidFill>
            </a:endParaRPr>
          </a:p>
          <a:p>
            <a:pPr indent="-311150" lvl="0" marL="457200" rtl="0" algn="l">
              <a:lnSpc>
                <a:spcPct val="150000"/>
              </a:lnSpc>
              <a:spcBef>
                <a:spcPts val="0"/>
              </a:spcBef>
              <a:spcAft>
                <a:spcPts val="0"/>
              </a:spcAft>
              <a:buSzPts val="1300"/>
              <a:buChar char="●"/>
            </a:pPr>
            <a:r>
              <a:rPr lang="es" sz="1300">
                <a:solidFill>
                  <a:schemeClr val="dk1"/>
                </a:solidFill>
              </a:rPr>
              <a:t>When problems encountered in each of the individual tasks, report it to the group and help each other to pull the task forward.</a:t>
            </a:r>
            <a:endParaRPr sz="1300">
              <a:solidFill>
                <a:schemeClr val="dk1"/>
              </a:solidFill>
            </a:endParaRPr>
          </a:p>
          <a:p>
            <a:pPr indent="0" lvl="0" marL="457200" rtl="0" algn="l">
              <a:lnSpc>
                <a:spcPct val="150000"/>
              </a:lnSpc>
              <a:spcBef>
                <a:spcPts val="0"/>
              </a:spcBef>
              <a:spcAft>
                <a:spcPts val="0"/>
              </a:spcAft>
              <a:buNone/>
            </a:pPr>
            <a:r>
              <a:t/>
            </a:r>
            <a:endParaRPr sz="1300">
              <a:solidFill>
                <a:schemeClr val="dk1"/>
              </a:solidFill>
            </a:endParaRPr>
          </a:p>
          <a:p>
            <a:pPr indent="0" lvl="0" marL="457200" rtl="0" algn="l">
              <a:lnSpc>
                <a:spcPct val="150000"/>
              </a:lnSpc>
              <a:spcBef>
                <a:spcPts val="0"/>
              </a:spcBef>
              <a:spcAft>
                <a:spcPts val="0"/>
              </a:spcAft>
              <a:buNone/>
            </a:pPr>
            <a:r>
              <a:t/>
            </a:r>
            <a:endParaRPr sz="1300"/>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g238d719d26c_0_161"/>
          <p:cNvPicPr preferRelativeResize="0"/>
          <p:nvPr/>
        </p:nvPicPr>
        <p:blipFill>
          <a:blip r:embed="rId4">
            <a:alphaModFix/>
          </a:blip>
          <a:stretch>
            <a:fillRect/>
          </a:stretch>
        </p:blipFill>
        <p:spPr>
          <a:xfrm>
            <a:off x="5966300" y="216425"/>
            <a:ext cx="2989450" cy="2116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38d6a28691_0_23"/>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s"/>
              <a:t>2. Project summary &amp; Previous weeks review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Project summary</a:t>
            </a:r>
            <a:endParaRPr>
              <a:solidFill>
                <a:schemeClr val="accent5"/>
              </a:solidFill>
            </a:endParaRPr>
          </a:p>
        </p:txBody>
      </p:sp>
      <p:pic>
        <p:nvPicPr>
          <p:cNvPr id="169" name="Google Shape;169;p2"/>
          <p:cNvPicPr preferRelativeResize="0"/>
          <p:nvPr/>
        </p:nvPicPr>
        <p:blipFill rotWithShape="1">
          <a:blip r:embed="rId3">
            <a:alphaModFix/>
          </a:blip>
          <a:srcRect b="0" l="0" r="0" t="0"/>
          <a:stretch/>
        </p:blipFill>
        <p:spPr>
          <a:xfrm>
            <a:off x="0" y="4935825"/>
            <a:ext cx="8307276" cy="207675"/>
          </a:xfrm>
          <a:prstGeom prst="rect">
            <a:avLst/>
          </a:prstGeom>
          <a:noFill/>
          <a:ln>
            <a:noFill/>
          </a:ln>
        </p:spPr>
      </p:pic>
      <p:sp>
        <p:nvSpPr>
          <p:cNvPr id="170" name="Google Shape;17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grpSp>
        <p:nvGrpSpPr>
          <p:cNvPr id="171" name="Google Shape;171;p2"/>
          <p:cNvGrpSpPr/>
          <p:nvPr/>
        </p:nvGrpSpPr>
        <p:grpSpPr>
          <a:xfrm>
            <a:off x="6786164" y="2170850"/>
            <a:ext cx="1606073" cy="1029825"/>
            <a:chOff x="6741789" y="1574025"/>
            <a:chExt cx="1606073" cy="1029825"/>
          </a:xfrm>
        </p:grpSpPr>
        <p:cxnSp>
          <p:nvCxnSpPr>
            <p:cNvPr id="172" name="Google Shape;172;p2"/>
            <p:cNvCxnSpPr/>
            <p:nvPr/>
          </p:nvCxnSpPr>
          <p:spPr>
            <a:xfrm>
              <a:off x="7610066" y="1695421"/>
              <a:ext cx="718500" cy="741900"/>
            </a:xfrm>
            <a:prstGeom prst="straightConnector1">
              <a:avLst/>
            </a:prstGeom>
            <a:noFill/>
            <a:ln cap="flat" cmpd="sng" w="9525">
              <a:solidFill>
                <a:schemeClr val="dk2"/>
              </a:solidFill>
              <a:prstDash val="solid"/>
              <a:round/>
              <a:headEnd len="sm" w="sm" type="none"/>
              <a:tailEnd len="sm" w="sm" type="none"/>
            </a:ln>
          </p:spPr>
        </p:cxnSp>
        <p:sp>
          <p:nvSpPr>
            <p:cNvPr id="173" name="Google Shape;173;p2"/>
            <p:cNvSpPr/>
            <p:nvPr/>
          </p:nvSpPr>
          <p:spPr>
            <a:xfrm flipH="1">
              <a:off x="6741789" y="2306625"/>
              <a:ext cx="1605900" cy="1434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6741962" y="2460450"/>
              <a:ext cx="1605900" cy="143400"/>
            </a:xfrm>
            <a:prstGeom prst="parallelogram">
              <a:avLst>
                <a:gd fmla="val 96952" name="adj"/>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txBox="1"/>
            <p:nvPr/>
          </p:nvSpPr>
          <p:spPr>
            <a:xfrm>
              <a:off x="6865624" y="1574025"/>
              <a:ext cx="7941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200"/>
                <a:buFont typeface="Arial"/>
                <a:buNone/>
              </a:pPr>
              <a:r>
                <a:rPr b="0" i="0" lang="es" sz="1200" u="none" cap="none" strike="noStrike">
                  <a:solidFill>
                    <a:schemeClr val="lt1"/>
                  </a:solidFill>
                  <a:latin typeface="Roboto"/>
                  <a:ea typeface="Roboto"/>
                  <a:cs typeface="Roboto"/>
                  <a:sym typeface="Roboto"/>
                </a:rPr>
                <a:t>Week 5</a:t>
              </a:r>
              <a:endParaRPr b="0" i="0" sz="1200" u="none" cap="none" strike="noStrike">
                <a:solidFill>
                  <a:schemeClr val="lt1"/>
                </a:solidFill>
                <a:latin typeface="Roboto"/>
                <a:ea typeface="Roboto"/>
                <a:cs typeface="Roboto"/>
                <a:sym typeface="Roboto"/>
              </a:endParaRPr>
            </a:p>
          </p:txBody>
        </p:sp>
      </p:grpSp>
      <p:grpSp>
        <p:nvGrpSpPr>
          <p:cNvPr id="176" name="Google Shape;176;p2"/>
          <p:cNvGrpSpPr/>
          <p:nvPr/>
        </p:nvGrpSpPr>
        <p:grpSpPr>
          <a:xfrm>
            <a:off x="5298985" y="2170850"/>
            <a:ext cx="1606073" cy="1029825"/>
            <a:chOff x="2283710" y="1574025"/>
            <a:chExt cx="1606073" cy="1029825"/>
          </a:xfrm>
        </p:grpSpPr>
        <p:cxnSp>
          <p:nvCxnSpPr>
            <p:cNvPr id="177" name="Google Shape;177;p2"/>
            <p:cNvCxnSpPr/>
            <p:nvPr/>
          </p:nvCxnSpPr>
          <p:spPr>
            <a:xfrm>
              <a:off x="3151986" y="1695421"/>
              <a:ext cx="718500" cy="741900"/>
            </a:xfrm>
            <a:prstGeom prst="straightConnector1">
              <a:avLst/>
            </a:prstGeom>
            <a:noFill/>
            <a:ln cap="flat" cmpd="sng" w="9525">
              <a:solidFill>
                <a:schemeClr val="dk2"/>
              </a:solidFill>
              <a:prstDash val="solid"/>
              <a:round/>
              <a:headEnd len="sm" w="sm" type="none"/>
              <a:tailEnd len="sm" w="sm" type="none"/>
            </a:ln>
          </p:spPr>
        </p:cxnSp>
        <p:sp>
          <p:nvSpPr>
            <p:cNvPr id="178" name="Google Shape;178;p2"/>
            <p:cNvSpPr/>
            <p:nvPr/>
          </p:nvSpPr>
          <p:spPr>
            <a:xfrm flipH="1">
              <a:off x="2283710" y="2306625"/>
              <a:ext cx="1605900" cy="1434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2283883" y="2460450"/>
              <a:ext cx="1605900" cy="143400"/>
            </a:xfrm>
            <a:prstGeom prst="parallelogram">
              <a:avLst>
                <a:gd fmla="val 96952" name="adj"/>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txBox="1"/>
            <p:nvPr/>
          </p:nvSpPr>
          <p:spPr>
            <a:xfrm>
              <a:off x="2407376" y="1574025"/>
              <a:ext cx="7914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200" u="none" cap="none" strike="noStrike">
                  <a:solidFill>
                    <a:schemeClr val="lt1"/>
                  </a:solidFill>
                  <a:latin typeface="Roboto"/>
                  <a:ea typeface="Roboto"/>
                  <a:cs typeface="Roboto"/>
                  <a:sym typeface="Roboto"/>
                </a:rPr>
                <a:t>Week 4</a:t>
              </a:r>
              <a:endParaRPr b="0" i="0" sz="1200" u="none" cap="none" strike="noStrike">
                <a:solidFill>
                  <a:schemeClr val="lt1"/>
                </a:solidFill>
                <a:latin typeface="Roboto"/>
                <a:ea typeface="Roboto"/>
                <a:cs typeface="Roboto"/>
                <a:sym typeface="Roboto"/>
              </a:endParaRPr>
            </a:p>
            <a:p>
              <a:pPr indent="0" lvl="0" marL="0" marR="0" rtl="0" algn="r">
                <a:lnSpc>
                  <a:spcPct val="115000"/>
                </a:lnSpc>
                <a:spcBef>
                  <a:spcPts val="1600"/>
                </a:spcBef>
                <a:spcAft>
                  <a:spcPts val="1600"/>
                </a:spcAft>
                <a:buClr>
                  <a:srgbClr val="000000"/>
                </a:buClr>
                <a:buSzPts val="1200"/>
                <a:buFont typeface="Arial"/>
                <a:buNone/>
              </a:pPr>
              <a:r>
                <a:t/>
              </a:r>
              <a:endParaRPr b="0" i="0" sz="1200" u="none" cap="none" strike="noStrike">
                <a:solidFill>
                  <a:srgbClr val="1B786E"/>
                </a:solidFill>
                <a:latin typeface="Roboto"/>
                <a:ea typeface="Roboto"/>
                <a:cs typeface="Roboto"/>
                <a:sym typeface="Roboto"/>
              </a:endParaRPr>
            </a:p>
          </p:txBody>
        </p:sp>
      </p:grpSp>
      <p:grpSp>
        <p:nvGrpSpPr>
          <p:cNvPr id="181" name="Google Shape;181;p2"/>
          <p:cNvGrpSpPr/>
          <p:nvPr/>
        </p:nvGrpSpPr>
        <p:grpSpPr>
          <a:xfrm>
            <a:off x="3805285" y="2170850"/>
            <a:ext cx="1606073" cy="1029825"/>
            <a:chOff x="2283710" y="1574025"/>
            <a:chExt cx="1606073" cy="1029825"/>
          </a:xfrm>
        </p:grpSpPr>
        <p:cxnSp>
          <p:nvCxnSpPr>
            <p:cNvPr id="182" name="Google Shape;182;p2"/>
            <p:cNvCxnSpPr/>
            <p:nvPr/>
          </p:nvCxnSpPr>
          <p:spPr>
            <a:xfrm>
              <a:off x="3151986" y="1695421"/>
              <a:ext cx="718500" cy="741900"/>
            </a:xfrm>
            <a:prstGeom prst="straightConnector1">
              <a:avLst/>
            </a:prstGeom>
            <a:noFill/>
            <a:ln cap="flat" cmpd="sng" w="9525">
              <a:solidFill>
                <a:schemeClr val="dk2"/>
              </a:solidFill>
              <a:prstDash val="solid"/>
              <a:round/>
              <a:headEnd len="sm" w="sm" type="none"/>
              <a:tailEnd len="sm" w="sm" type="none"/>
            </a:ln>
          </p:spPr>
        </p:cxnSp>
        <p:sp>
          <p:nvSpPr>
            <p:cNvPr id="183" name="Google Shape;183;p2"/>
            <p:cNvSpPr/>
            <p:nvPr/>
          </p:nvSpPr>
          <p:spPr>
            <a:xfrm flipH="1">
              <a:off x="2283710" y="2306625"/>
              <a:ext cx="1605900" cy="1434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2283883" y="2460450"/>
              <a:ext cx="1605900" cy="143400"/>
            </a:xfrm>
            <a:prstGeom prst="parallelogram">
              <a:avLst>
                <a:gd fmla="val 96952" name="adj"/>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txBox="1"/>
            <p:nvPr/>
          </p:nvSpPr>
          <p:spPr>
            <a:xfrm>
              <a:off x="2407376" y="1574025"/>
              <a:ext cx="7914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200" u="none" cap="none" strike="noStrike">
                  <a:solidFill>
                    <a:schemeClr val="lt1"/>
                  </a:solidFill>
                  <a:latin typeface="Roboto"/>
                  <a:ea typeface="Roboto"/>
                  <a:cs typeface="Roboto"/>
                  <a:sym typeface="Roboto"/>
                </a:rPr>
                <a:t>Week 3</a:t>
              </a:r>
              <a:endParaRPr b="0" i="0" sz="1200" u="none" cap="none" strike="noStrike">
                <a:solidFill>
                  <a:schemeClr val="lt1"/>
                </a:solidFill>
                <a:latin typeface="Roboto"/>
                <a:ea typeface="Roboto"/>
                <a:cs typeface="Roboto"/>
                <a:sym typeface="Roboto"/>
              </a:endParaRPr>
            </a:p>
            <a:p>
              <a:pPr indent="0" lvl="0" marL="0" marR="0" rtl="0" algn="r">
                <a:lnSpc>
                  <a:spcPct val="115000"/>
                </a:lnSpc>
                <a:spcBef>
                  <a:spcPts val="1600"/>
                </a:spcBef>
                <a:spcAft>
                  <a:spcPts val="1600"/>
                </a:spcAft>
                <a:buClr>
                  <a:srgbClr val="000000"/>
                </a:buClr>
                <a:buSzPts val="1200"/>
                <a:buFont typeface="Arial"/>
                <a:buNone/>
              </a:pPr>
              <a:r>
                <a:t/>
              </a:r>
              <a:endParaRPr b="0" i="0" sz="1200" u="none" cap="none" strike="noStrike">
                <a:solidFill>
                  <a:srgbClr val="1B786E"/>
                </a:solidFill>
                <a:latin typeface="Roboto"/>
                <a:ea typeface="Roboto"/>
                <a:cs typeface="Roboto"/>
                <a:sym typeface="Roboto"/>
              </a:endParaRPr>
            </a:p>
          </p:txBody>
        </p:sp>
      </p:grpSp>
      <p:grpSp>
        <p:nvGrpSpPr>
          <p:cNvPr id="186" name="Google Shape;186;p2"/>
          <p:cNvGrpSpPr/>
          <p:nvPr/>
        </p:nvGrpSpPr>
        <p:grpSpPr>
          <a:xfrm>
            <a:off x="2307373" y="2170838"/>
            <a:ext cx="1606073" cy="1029825"/>
            <a:chOff x="2283710" y="1574025"/>
            <a:chExt cx="1606073" cy="1029825"/>
          </a:xfrm>
        </p:grpSpPr>
        <p:cxnSp>
          <p:nvCxnSpPr>
            <p:cNvPr id="187" name="Google Shape;187;p2"/>
            <p:cNvCxnSpPr/>
            <p:nvPr/>
          </p:nvCxnSpPr>
          <p:spPr>
            <a:xfrm>
              <a:off x="3151986" y="1695421"/>
              <a:ext cx="718500" cy="741900"/>
            </a:xfrm>
            <a:prstGeom prst="straightConnector1">
              <a:avLst/>
            </a:prstGeom>
            <a:noFill/>
            <a:ln cap="flat" cmpd="sng" w="9525">
              <a:solidFill>
                <a:schemeClr val="dk2"/>
              </a:solidFill>
              <a:prstDash val="solid"/>
              <a:round/>
              <a:headEnd len="sm" w="sm" type="none"/>
              <a:tailEnd len="sm" w="sm" type="none"/>
            </a:ln>
          </p:spPr>
        </p:cxnSp>
        <p:sp>
          <p:nvSpPr>
            <p:cNvPr id="188" name="Google Shape;188;p2"/>
            <p:cNvSpPr/>
            <p:nvPr/>
          </p:nvSpPr>
          <p:spPr>
            <a:xfrm flipH="1">
              <a:off x="2283710" y="2306625"/>
              <a:ext cx="1605900" cy="1434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txBox="1"/>
            <p:nvPr/>
          </p:nvSpPr>
          <p:spPr>
            <a:xfrm>
              <a:off x="2407376" y="1574025"/>
              <a:ext cx="7914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200" u="none" cap="none" strike="noStrike">
                  <a:solidFill>
                    <a:schemeClr val="lt1"/>
                  </a:solidFill>
                  <a:latin typeface="Roboto"/>
                  <a:ea typeface="Roboto"/>
                  <a:cs typeface="Roboto"/>
                  <a:sym typeface="Roboto"/>
                </a:rPr>
                <a:t>Week 2</a:t>
              </a:r>
              <a:endParaRPr b="0" i="0" sz="1200" u="none" cap="none" strike="noStrike">
                <a:solidFill>
                  <a:schemeClr val="lt1"/>
                </a:solidFill>
                <a:latin typeface="Roboto"/>
                <a:ea typeface="Roboto"/>
                <a:cs typeface="Roboto"/>
                <a:sym typeface="Roboto"/>
              </a:endParaRPr>
            </a:p>
            <a:p>
              <a:pPr indent="0" lvl="0" marL="0" marR="0" rtl="0" algn="r">
                <a:lnSpc>
                  <a:spcPct val="115000"/>
                </a:lnSpc>
                <a:spcBef>
                  <a:spcPts val="1600"/>
                </a:spcBef>
                <a:spcAft>
                  <a:spcPts val="1600"/>
                </a:spcAft>
                <a:buClr>
                  <a:srgbClr val="000000"/>
                </a:buClr>
                <a:buSzPts val="1200"/>
                <a:buFont typeface="Arial"/>
                <a:buNone/>
              </a:pPr>
              <a:r>
                <a:t/>
              </a:r>
              <a:endParaRPr b="0" i="0" sz="1200" u="none" cap="none" strike="noStrike">
                <a:solidFill>
                  <a:srgbClr val="1B786E"/>
                </a:solidFill>
                <a:latin typeface="Roboto"/>
                <a:ea typeface="Roboto"/>
                <a:cs typeface="Roboto"/>
                <a:sym typeface="Roboto"/>
              </a:endParaRPr>
            </a:p>
          </p:txBody>
        </p:sp>
      </p:grpSp>
      <p:grpSp>
        <p:nvGrpSpPr>
          <p:cNvPr id="191" name="Google Shape;191;p2"/>
          <p:cNvGrpSpPr/>
          <p:nvPr/>
        </p:nvGrpSpPr>
        <p:grpSpPr>
          <a:xfrm>
            <a:off x="824372" y="2170838"/>
            <a:ext cx="1606073" cy="1029825"/>
            <a:chOff x="2283710" y="1574025"/>
            <a:chExt cx="1606073" cy="1029825"/>
          </a:xfrm>
        </p:grpSpPr>
        <p:cxnSp>
          <p:nvCxnSpPr>
            <p:cNvPr id="192" name="Google Shape;192;p2"/>
            <p:cNvCxnSpPr/>
            <p:nvPr/>
          </p:nvCxnSpPr>
          <p:spPr>
            <a:xfrm>
              <a:off x="3151986" y="1695421"/>
              <a:ext cx="718500" cy="741900"/>
            </a:xfrm>
            <a:prstGeom prst="straightConnector1">
              <a:avLst/>
            </a:prstGeom>
            <a:noFill/>
            <a:ln cap="flat" cmpd="sng" w="9525">
              <a:solidFill>
                <a:schemeClr val="dk2"/>
              </a:solidFill>
              <a:prstDash val="solid"/>
              <a:round/>
              <a:headEnd len="sm" w="sm" type="none"/>
              <a:tailEnd len="sm" w="sm" type="none"/>
            </a:ln>
          </p:spPr>
        </p:cxnSp>
        <p:sp>
          <p:nvSpPr>
            <p:cNvPr id="193" name="Google Shape;193;p2"/>
            <p:cNvSpPr/>
            <p:nvPr/>
          </p:nvSpPr>
          <p:spPr>
            <a:xfrm flipH="1">
              <a:off x="2283710" y="2306625"/>
              <a:ext cx="1605900" cy="1434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2283883" y="2460450"/>
              <a:ext cx="16059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txBox="1"/>
            <p:nvPr/>
          </p:nvSpPr>
          <p:spPr>
            <a:xfrm>
              <a:off x="2407376" y="1574025"/>
              <a:ext cx="7914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200" u="none" cap="none" strike="noStrike">
                  <a:solidFill>
                    <a:schemeClr val="lt1"/>
                  </a:solidFill>
                  <a:latin typeface="Roboto"/>
                  <a:ea typeface="Roboto"/>
                  <a:cs typeface="Roboto"/>
                  <a:sym typeface="Roboto"/>
                </a:rPr>
                <a:t>Week 1</a:t>
              </a:r>
              <a:endParaRPr b="0" i="0" sz="1200" u="none" cap="none" strike="noStrike">
                <a:solidFill>
                  <a:schemeClr val="lt1"/>
                </a:solidFill>
                <a:latin typeface="Roboto"/>
                <a:ea typeface="Roboto"/>
                <a:cs typeface="Roboto"/>
                <a:sym typeface="Roboto"/>
              </a:endParaRPr>
            </a:p>
            <a:p>
              <a:pPr indent="0" lvl="0" marL="0" marR="0" rtl="0" algn="r">
                <a:lnSpc>
                  <a:spcPct val="115000"/>
                </a:lnSpc>
                <a:spcBef>
                  <a:spcPts val="1600"/>
                </a:spcBef>
                <a:spcAft>
                  <a:spcPts val="1600"/>
                </a:spcAft>
                <a:buClr>
                  <a:srgbClr val="000000"/>
                </a:buClr>
                <a:buSzPts val="1200"/>
                <a:buFont typeface="Arial"/>
                <a:buNone/>
              </a:pPr>
              <a:r>
                <a:t/>
              </a:r>
              <a:endParaRPr b="0" i="0" sz="1200" u="none" cap="none" strike="noStrike">
                <a:solidFill>
                  <a:srgbClr val="1B786E"/>
                </a:solidFill>
                <a:latin typeface="Roboto"/>
                <a:ea typeface="Roboto"/>
                <a:cs typeface="Roboto"/>
                <a:sym typeface="Roboto"/>
              </a:endParaRPr>
            </a:p>
          </p:txBody>
        </p:sp>
      </p:grpSp>
      <p:sp>
        <p:nvSpPr>
          <p:cNvPr id="196" name="Google Shape;196;p2"/>
          <p:cNvSpPr txBox="1"/>
          <p:nvPr/>
        </p:nvSpPr>
        <p:spPr>
          <a:xfrm>
            <a:off x="352025" y="1550225"/>
            <a:ext cx="1324200" cy="741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s" sz="1100">
                <a:solidFill>
                  <a:schemeClr val="accent5"/>
                </a:solidFill>
                <a:latin typeface="Roboto"/>
                <a:ea typeface="Roboto"/>
                <a:cs typeface="Roboto"/>
                <a:sym typeface="Roboto"/>
              </a:rPr>
              <a:t>Introduction to Pytorch </a:t>
            </a:r>
            <a:endParaRPr b="1" sz="1100">
              <a:solidFill>
                <a:schemeClr val="accent5"/>
              </a:solidFill>
              <a:latin typeface="Roboto"/>
              <a:ea typeface="Roboto"/>
              <a:cs typeface="Roboto"/>
              <a:sym typeface="Roboto"/>
            </a:endParaRPr>
          </a:p>
        </p:txBody>
      </p:sp>
      <p:sp>
        <p:nvSpPr>
          <p:cNvPr id="197" name="Google Shape;197;p2"/>
          <p:cNvSpPr txBox="1"/>
          <p:nvPr/>
        </p:nvSpPr>
        <p:spPr>
          <a:xfrm>
            <a:off x="1850651" y="1644125"/>
            <a:ext cx="1407600" cy="648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s" sz="1100">
                <a:solidFill>
                  <a:schemeClr val="accent5"/>
                </a:solidFill>
                <a:latin typeface="Roboto"/>
                <a:ea typeface="Roboto"/>
                <a:cs typeface="Roboto"/>
                <a:sym typeface="Roboto"/>
              </a:rPr>
              <a:t>Introduction to </a:t>
            </a:r>
            <a:r>
              <a:rPr b="1" lang="es" sz="1100">
                <a:solidFill>
                  <a:schemeClr val="accent5"/>
                </a:solidFill>
                <a:latin typeface="Roboto"/>
                <a:ea typeface="Roboto"/>
                <a:cs typeface="Roboto"/>
                <a:sym typeface="Roboto"/>
              </a:rPr>
              <a:t>Object Detection and Segmentation</a:t>
            </a:r>
            <a:endParaRPr b="1" sz="1100">
              <a:solidFill>
                <a:schemeClr val="accent5"/>
              </a:solidFill>
              <a:latin typeface="Roboto"/>
              <a:ea typeface="Roboto"/>
              <a:cs typeface="Roboto"/>
              <a:sym typeface="Roboto"/>
            </a:endParaRPr>
          </a:p>
        </p:txBody>
      </p:sp>
      <p:sp>
        <p:nvSpPr>
          <p:cNvPr id="198" name="Google Shape;198;p2"/>
          <p:cNvSpPr txBox="1"/>
          <p:nvPr/>
        </p:nvSpPr>
        <p:spPr>
          <a:xfrm>
            <a:off x="3349275" y="1644125"/>
            <a:ext cx="1407600" cy="6480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lang="es" sz="1100">
                <a:solidFill>
                  <a:schemeClr val="accent5"/>
                </a:solidFill>
                <a:latin typeface="Roboto"/>
                <a:ea typeface="Roboto"/>
                <a:cs typeface="Roboto"/>
                <a:sym typeface="Roboto"/>
              </a:rPr>
              <a:t>Challenges of Object Detection and Segmentation</a:t>
            </a:r>
            <a:endParaRPr b="1" sz="1100">
              <a:solidFill>
                <a:schemeClr val="accent5"/>
              </a:solidFill>
              <a:latin typeface="Roboto"/>
              <a:ea typeface="Roboto"/>
              <a:cs typeface="Roboto"/>
              <a:sym typeface="Roboto"/>
            </a:endParaRPr>
          </a:p>
        </p:txBody>
      </p:sp>
      <p:sp>
        <p:nvSpPr>
          <p:cNvPr id="199" name="Google Shape;199;p2"/>
          <p:cNvSpPr txBox="1"/>
          <p:nvPr/>
        </p:nvSpPr>
        <p:spPr>
          <a:xfrm>
            <a:off x="4847900" y="1644126"/>
            <a:ext cx="1324200" cy="6480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lang="es" sz="1100">
                <a:solidFill>
                  <a:schemeClr val="accent5"/>
                </a:solidFill>
                <a:latin typeface="Roboto"/>
                <a:ea typeface="Roboto"/>
                <a:cs typeface="Roboto"/>
                <a:sym typeface="Roboto"/>
              </a:rPr>
              <a:t>Image Retrieval</a:t>
            </a:r>
            <a:endParaRPr b="1" i="0" sz="1100" u="none" cap="none" strike="noStrike">
              <a:solidFill>
                <a:schemeClr val="accent5"/>
              </a:solidFill>
              <a:latin typeface="Roboto"/>
              <a:ea typeface="Roboto"/>
              <a:cs typeface="Roboto"/>
              <a:sym typeface="Roboto"/>
            </a:endParaRPr>
          </a:p>
        </p:txBody>
      </p:sp>
      <p:sp>
        <p:nvSpPr>
          <p:cNvPr id="200" name="Google Shape;200;p2"/>
          <p:cNvSpPr txBox="1"/>
          <p:nvPr/>
        </p:nvSpPr>
        <p:spPr>
          <a:xfrm>
            <a:off x="6346525" y="1644126"/>
            <a:ext cx="1324200" cy="6480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lang="es" sz="1100">
                <a:solidFill>
                  <a:schemeClr val="accent5"/>
                </a:solidFill>
                <a:latin typeface="Roboto"/>
                <a:ea typeface="Roboto"/>
                <a:cs typeface="Roboto"/>
                <a:sym typeface="Roboto"/>
              </a:rPr>
              <a:t>Cross-Modal Retrieval</a:t>
            </a:r>
            <a:endParaRPr b="1" i="0" sz="1100" u="none" cap="none" strike="noStrike">
              <a:solidFill>
                <a:schemeClr val="accent5"/>
              </a:solidFill>
              <a:latin typeface="Roboto"/>
              <a:ea typeface="Roboto"/>
              <a:cs typeface="Roboto"/>
              <a:sym typeface="Roboto"/>
            </a:endParaRPr>
          </a:p>
        </p:txBody>
      </p:sp>
      <p:sp>
        <p:nvSpPr>
          <p:cNvPr id="201" name="Google Shape;201;p2"/>
          <p:cNvSpPr txBox="1"/>
          <p:nvPr/>
        </p:nvSpPr>
        <p:spPr>
          <a:xfrm>
            <a:off x="885425" y="3124475"/>
            <a:ext cx="1407600" cy="343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s" sz="900">
                <a:solidFill>
                  <a:srgbClr val="C2C2C2"/>
                </a:solidFill>
                <a:latin typeface="Roboto"/>
                <a:ea typeface="Roboto"/>
                <a:cs typeface="Roboto"/>
                <a:sym typeface="Roboto"/>
              </a:rPr>
              <a:t>MIT-Split Dataset</a:t>
            </a:r>
            <a:endParaRPr b="0" i="0" sz="900" u="none" cap="none" strike="noStrike">
              <a:solidFill>
                <a:srgbClr val="C2C2C2"/>
              </a:solidFill>
              <a:latin typeface="Roboto"/>
              <a:ea typeface="Roboto"/>
              <a:cs typeface="Roboto"/>
              <a:sym typeface="Roboto"/>
            </a:endParaRPr>
          </a:p>
          <a:p>
            <a:pPr indent="0" lvl="0" marL="0" marR="0" rtl="0" algn="ctr">
              <a:lnSpc>
                <a:spcPct val="115000"/>
              </a:lnSpc>
              <a:spcBef>
                <a:spcPts val="1600"/>
              </a:spcBef>
              <a:spcAft>
                <a:spcPts val="1600"/>
              </a:spcAft>
              <a:buClr>
                <a:srgbClr val="000000"/>
              </a:buClr>
              <a:buSzPts val="1200"/>
              <a:buFont typeface="Arial"/>
              <a:buNone/>
            </a:pPr>
            <a:r>
              <a:t/>
            </a:r>
            <a:endParaRPr b="0" i="0" sz="900" u="none" cap="none" strike="noStrike">
              <a:solidFill>
                <a:srgbClr val="C2C2C2"/>
              </a:solidFill>
              <a:latin typeface="Roboto"/>
              <a:ea typeface="Roboto"/>
              <a:cs typeface="Roboto"/>
              <a:sym typeface="Roboto"/>
            </a:endParaRPr>
          </a:p>
        </p:txBody>
      </p:sp>
      <p:sp>
        <p:nvSpPr>
          <p:cNvPr id="202" name="Google Shape;202;p2"/>
          <p:cNvSpPr txBox="1"/>
          <p:nvPr/>
        </p:nvSpPr>
        <p:spPr>
          <a:xfrm>
            <a:off x="2374525" y="3124475"/>
            <a:ext cx="14076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s" sz="900">
                <a:solidFill>
                  <a:srgbClr val="C2C2C2"/>
                </a:solidFill>
                <a:latin typeface="Roboto"/>
                <a:ea typeface="Roboto"/>
                <a:cs typeface="Roboto"/>
                <a:sym typeface="Roboto"/>
              </a:rPr>
              <a:t>KITTI-MOTS Dataset</a:t>
            </a:r>
            <a:endParaRPr b="0" i="0" sz="900" u="none" cap="none" strike="noStrike">
              <a:solidFill>
                <a:srgbClr val="C2C2C2"/>
              </a:solidFill>
              <a:latin typeface="Roboto"/>
              <a:ea typeface="Roboto"/>
              <a:cs typeface="Roboto"/>
              <a:sym typeface="Roboto"/>
            </a:endParaRPr>
          </a:p>
          <a:p>
            <a:pPr indent="0" lvl="0" marL="0" marR="0" rtl="0" algn="ctr">
              <a:lnSpc>
                <a:spcPct val="115000"/>
              </a:lnSpc>
              <a:spcBef>
                <a:spcPts val="1600"/>
              </a:spcBef>
              <a:spcAft>
                <a:spcPts val="1600"/>
              </a:spcAft>
              <a:buClr>
                <a:srgbClr val="000000"/>
              </a:buClr>
              <a:buSzPts val="1200"/>
              <a:buFont typeface="Arial"/>
              <a:buNone/>
            </a:pPr>
            <a:r>
              <a:t/>
            </a:r>
            <a:endParaRPr b="0" i="0" sz="900" u="none" cap="none" strike="noStrike">
              <a:solidFill>
                <a:srgbClr val="C2C2C2"/>
              </a:solidFill>
              <a:latin typeface="Roboto"/>
              <a:ea typeface="Roboto"/>
              <a:cs typeface="Roboto"/>
              <a:sym typeface="Roboto"/>
            </a:endParaRPr>
          </a:p>
        </p:txBody>
      </p:sp>
      <p:sp>
        <p:nvSpPr>
          <p:cNvPr id="203" name="Google Shape;203;p2"/>
          <p:cNvSpPr txBox="1"/>
          <p:nvPr/>
        </p:nvSpPr>
        <p:spPr>
          <a:xfrm>
            <a:off x="3836750" y="3124475"/>
            <a:ext cx="14076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s" sz="900">
                <a:solidFill>
                  <a:srgbClr val="C2C2C2"/>
                </a:solidFill>
                <a:latin typeface="Roboto"/>
                <a:ea typeface="Roboto"/>
                <a:cs typeface="Roboto"/>
                <a:sym typeface="Roboto"/>
              </a:rPr>
              <a:t>Out-of-Context &amp;</a:t>
            </a:r>
            <a:endParaRPr sz="900">
              <a:solidFill>
                <a:srgbClr val="C2C2C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lang="es" sz="900">
                <a:solidFill>
                  <a:srgbClr val="C2C2C2"/>
                </a:solidFill>
                <a:latin typeface="Roboto"/>
                <a:ea typeface="Roboto"/>
                <a:cs typeface="Roboto"/>
                <a:sym typeface="Roboto"/>
              </a:rPr>
              <a:t>MSCOCO Dataset</a:t>
            </a:r>
            <a:endParaRPr b="0" i="0" sz="900" u="none" cap="none" strike="noStrike">
              <a:solidFill>
                <a:srgbClr val="C2C2C2"/>
              </a:solidFill>
              <a:latin typeface="Roboto"/>
              <a:ea typeface="Roboto"/>
              <a:cs typeface="Roboto"/>
              <a:sym typeface="Roboto"/>
            </a:endParaRPr>
          </a:p>
          <a:p>
            <a:pPr indent="0" lvl="0" marL="0" marR="0" rtl="0" algn="ctr">
              <a:lnSpc>
                <a:spcPct val="115000"/>
              </a:lnSpc>
              <a:spcBef>
                <a:spcPts val="1600"/>
              </a:spcBef>
              <a:spcAft>
                <a:spcPts val="1600"/>
              </a:spcAft>
              <a:buClr>
                <a:srgbClr val="000000"/>
              </a:buClr>
              <a:buSzPts val="1200"/>
              <a:buFont typeface="Arial"/>
              <a:buNone/>
            </a:pPr>
            <a:r>
              <a:t/>
            </a:r>
            <a:endParaRPr b="0" i="0" sz="900" u="none" cap="none" strike="noStrike">
              <a:solidFill>
                <a:srgbClr val="C2C2C2"/>
              </a:solidFill>
              <a:latin typeface="Roboto"/>
              <a:ea typeface="Roboto"/>
              <a:cs typeface="Roboto"/>
              <a:sym typeface="Roboto"/>
            </a:endParaRPr>
          </a:p>
        </p:txBody>
      </p:sp>
      <p:sp>
        <p:nvSpPr>
          <p:cNvPr id="204" name="Google Shape;204;p2"/>
          <p:cNvSpPr txBox="1"/>
          <p:nvPr/>
        </p:nvSpPr>
        <p:spPr>
          <a:xfrm>
            <a:off x="5360025" y="3124475"/>
            <a:ext cx="1407600" cy="343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s" sz="900">
                <a:solidFill>
                  <a:srgbClr val="C2C2C2"/>
                </a:solidFill>
                <a:latin typeface="Roboto"/>
                <a:ea typeface="Roboto"/>
                <a:cs typeface="Roboto"/>
                <a:sym typeface="Roboto"/>
              </a:rPr>
              <a:t>MIT-Split Dataset</a:t>
            </a:r>
            <a:endParaRPr sz="900">
              <a:solidFill>
                <a:srgbClr val="C2C2C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lang="es" sz="900">
                <a:solidFill>
                  <a:srgbClr val="C2C2C2"/>
                </a:solidFill>
                <a:latin typeface="Roboto"/>
                <a:ea typeface="Roboto"/>
                <a:cs typeface="Roboto"/>
                <a:sym typeface="Roboto"/>
              </a:rPr>
              <a:t>COCO 2014</a:t>
            </a:r>
            <a:endParaRPr sz="900">
              <a:solidFill>
                <a:srgbClr val="C2C2C2"/>
              </a:solidFill>
              <a:latin typeface="Roboto"/>
              <a:ea typeface="Roboto"/>
              <a:cs typeface="Roboto"/>
              <a:sym typeface="Roboto"/>
            </a:endParaRPr>
          </a:p>
        </p:txBody>
      </p:sp>
      <p:sp>
        <p:nvSpPr>
          <p:cNvPr id="205" name="Google Shape;205;p2"/>
          <p:cNvSpPr txBox="1"/>
          <p:nvPr/>
        </p:nvSpPr>
        <p:spPr>
          <a:xfrm>
            <a:off x="6885325" y="3124475"/>
            <a:ext cx="1407600" cy="343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lang="es" sz="900">
                <a:solidFill>
                  <a:srgbClr val="C2C2C2"/>
                </a:solidFill>
                <a:latin typeface="Roboto"/>
                <a:ea typeface="Roboto"/>
                <a:cs typeface="Roboto"/>
                <a:sym typeface="Roboto"/>
              </a:rPr>
              <a:t>COCO 2014</a:t>
            </a:r>
            <a:endParaRPr b="0" i="0" sz="900" u="none" cap="none" strike="noStrike">
              <a:solidFill>
                <a:srgbClr val="C2C2C2"/>
              </a:solidFill>
              <a:latin typeface="Roboto"/>
              <a:ea typeface="Roboto"/>
              <a:cs typeface="Roboto"/>
              <a:sym typeface="Roboto"/>
            </a:endParaRPr>
          </a:p>
          <a:p>
            <a:pPr indent="0" lvl="0" marL="0" marR="0" rtl="0" algn="ctr">
              <a:lnSpc>
                <a:spcPct val="115000"/>
              </a:lnSpc>
              <a:spcBef>
                <a:spcPts val="1600"/>
              </a:spcBef>
              <a:spcAft>
                <a:spcPts val="1600"/>
              </a:spcAft>
              <a:buClr>
                <a:srgbClr val="000000"/>
              </a:buClr>
              <a:buSzPts val="1200"/>
              <a:buFont typeface="Arial"/>
              <a:buNone/>
            </a:pPr>
            <a:r>
              <a:t/>
            </a:r>
            <a:endParaRPr b="0" i="0" sz="900" u="none" cap="none" strike="noStrike">
              <a:solidFill>
                <a:srgbClr val="C2C2C2"/>
              </a:solidFill>
              <a:latin typeface="Roboto"/>
              <a:ea typeface="Roboto"/>
              <a:cs typeface="Roboto"/>
              <a:sym typeface="Roboto"/>
            </a:endParaRPr>
          </a:p>
        </p:txBody>
      </p:sp>
      <p:sp>
        <p:nvSpPr>
          <p:cNvPr id="206" name="Google Shape;206;p2"/>
          <p:cNvSpPr txBox="1"/>
          <p:nvPr/>
        </p:nvSpPr>
        <p:spPr>
          <a:xfrm>
            <a:off x="1404325" y="2821300"/>
            <a:ext cx="92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rPr>
              <a:t>Week 1</a:t>
            </a:r>
            <a:endParaRPr sz="1000">
              <a:solidFill>
                <a:schemeClr val="lt1"/>
              </a:solidFill>
            </a:endParaRPr>
          </a:p>
        </p:txBody>
      </p:sp>
      <p:sp>
        <p:nvSpPr>
          <p:cNvPr id="207" name="Google Shape;207;p2"/>
          <p:cNvSpPr txBox="1"/>
          <p:nvPr/>
        </p:nvSpPr>
        <p:spPr>
          <a:xfrm>
            <a:off x="2877375" y="2821300"/>
            <a:ext cx="92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rPr>
              <a:t>Week 2</a:t>
            </a:r>
            <a:endParaRPr sz="1000">
              <a:solidFill>
                <a:schemeClr val="lt1"/>
              </a:solidFill>
            </a:endParaRPr>
          </a:p>
        </p:txBody>
      </p:sp>
      <p:sp>
        <p:nvSpPr>
          <p:cNvPr id="208" name="Google Shape;208;p2"/>
          <p:cNvSpPr txBox="1"/>
          <p:nvPr/>
        </p:nvSpPr>
        <p:spPr>
          <a:xfrm>
            <a:off x="4325175" y="2821300"/>
            <a:ext cx="92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rPr>
              <a:t>Week 3</a:t>
            </a:r>
            <a:endParaRPr sz="1000">
              <a:solidFill>
                <a:schemeClr val="lt1"/>
              </a:solidFill>
            </a:endParaRPr>
          </a:p>
        </p:txBody>
      </p:sp>
      <p:sp>
        <p:nvSpPr>
          <p:cNvPr id="209" name="Google Shape;209;p2"/>
          <p:cNvSpPr txBox="1"/>
          <p:nvPr/>
        </p:nvSpPr>
        <p:spPr>
          <a:xfrm>
            <a:off x="5849175" y="2821300"/>
            <a:ext cx="92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rPr>
              <a:t>Week 4</a:t>
            </a:r>
            <a:endParaRPr sz="1000">
              <a:solidFill>
                <a:schemeClr val="lt1"/>
              </a:solidFill>
            </a:endParaRPr>
          </a:p>
        </p:txBody>
      </p:sp>
      <p:sp>
        <p:nvSpPr>
          <p:cNvPr id="210" name="Google Shape;210;p2"/>
          <p:cNvSpPr txBox="1"/>
          <p:nvPr/>
        </p:nvSpPr>
        <p:spPr>
          <a:xfrm>
            <a:off x="7296975" y="2821300"/>
            <a:ext cx="92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rPr>
              <a:t>Week 5</a:t>
            </a:r>
            <a:endParaRPr sz="1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g238d719d26c_0_49"/>
          <p:cNvPicPr preferRelativeResize="0"/>
          <p:nvPr/>
        </p:nvPicPr>
        <p:blipFill rotWithShape="1">
          <a:blip r:embed="rId3">
            <a:alphaModFix/>
          </a:blip>
          <a:srcRect b="29045" l="0" r="0" t="13857"/>
          <a:stretch/>
        </p:blipFill>
        <p:spPr>
          <a:xfrm>
            <a:off x="2909052" y="1908275"/>
            <a:ext cx="1496974" cy="854700"/>
          </a:xfrm>
          <a:prstGeom prst="rect">
            <a:avLst/>
          </a:prstGeom>
          <a:noFill/>
          <a:ln>
            <a:noFill/>
          </a:ln>
        </p:spPr>
      </p:pic>
      <p:sp>
        <p:nvSpPr>
          <p:cNvPr id="216" name="Google Shape;216;g238d719d26c_0_49"/>
          <p:cNvSpPr/>
          <p:nvPr/>
        </p:nvSpPr>
        <p:spPr>
          <a:xfrm>
            <a:off x="358925" y="2025950"/>
            <a:ext cx="8630400" cy="2690400"/>
          </a:xfrm>
          <a:prstGeom prst="roundRect">
            <a:avLst>
              <a:gd fmla="val 9378"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38d719d26c_0_49"/>
          <p:cNvSpPr/>
          <p:nvPr/>
        </p:nvSpPr>
        <p:spPr>
          <a:xfrm>
            <a:off x="358925" y="921350"/>
            <a:ext cx="4948800" cy="987000"/>
          </a:xfrm>
          <a:prstGeom prst="roundRect">
            <a:avLst>
              <a:gd fmla="val 16667"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38d719d26c_0_49"/>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Week 1:  Introduction to Pytorch</a:t>
            </a:r>
            <a:endParaRPr>
              <a:solidFill>
                <a:schemeClr val="accent5"/>
              </a:solidFill>
            </a:endParaRPr>
          </a:p>
        </p:txBody>
      </p:sp>
      <p:pic>
        <p:nvPicPr>
          <p:cNvPr id="219" name="Google Shape;219;g238d719d26c_0_49"/>
          <p:cNvPicPr preferRelativeResize="0"/>
          <p:nvPr/>
        </p:nvPicPr>
        <p:blipFill rotWithShape="1">
          <a:blip r:embed="rId4">
            <a:alphaModFix/>
          </a:blip>
          <a:srcRect b="0" l="0" r="0" t="0"/>
          <a:stretch/>
        </p:blipFill>
        <p:spPr>
          <a:xfrm>
            <a:off x="-76200" y="4935825"/>
            <a:ext cx="8307277" cy="207675"/>
          </a:xfrm>
          <a:prstGeom prst="rect">
            <a:avLst/>
          </a:prstGeom>
          <a:noFill/>
          <a:ln>
            <a:noFill/>
          </a:ln>
        </p:spPr>
      </p:pic>
      <p:sp>
        <p:nvSpPr>
          <p:cNvPr id="220" name="Google Shape;220;g238d719d26c_0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21" name="Google Shape;221;g238d719d26c_0_49"/>
          <p:cNvSpPr txBox="1"/>
          <p:nvPr/>
        </p:nvSpPr>
        <p:spPr>
          <a:xfrm>
            <a:off x="8661400" y="16636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g238d719d26c_0_49"/>
          <p:cNvPicPr preferRelativeResize="0"/>
          <p:nvPr/>
        </p:nvPicPr>
        <p:blipFill>
          <a:blip r:embed="rId5">
            <a:alphaModFix/>
          </a:blip>
          <a:stretch>
            <a:fillRect/>
          </a:stretch>
        </p:blipFill>
        <p:spPr>
          <a:xfrm>
            <a:off x="5364738" y="312450"/>
            <a:ext cx="3624676" cy="1552700"/>
          </a:xfrm>
          <a:prstGeom prst="rect">
            <a:avLst/>
          </a:prstGeom>
          <a:noFill/>
          <a:ln>
            <a:noFill/>
          </a:ln>
        </p:spPr>
      </p:pic>
      <p:sp>
        <p:nvSpPr>
          <p:cNvPr id="223" name="Google Shape;223;g238d719d26c_0_49"/>
          <p:cNvSpPr txBox="1"/>
          <p:nvPr/>
        </p:nvSpPr>
        <p:spPr>
          <a:xfrm>
            <a:off x="409945" y="2647950"/>
            <a:ext cx="4604100" cy="229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Results</a:t>
            </a:r>
            <a:endParaRPr b="1" sz="1100"/>
          </a:p>
          <a:p>
            <a:pPr indent="0" lvl="0" marL="0" rtl="0" algn="l">
              <a:spcBef>
                <a:spcPts val="0"/>
              </a:spcBef>
              <a:spcAft>
                <a:spcPts val="0"/>
              </a:spcAft>
              <a:buNone/>
            </a:pPr>
            <a:r>
              <a:t/>
            </a:r>
            <a:endParaRPr b="1" sz="1100"/>
          </a:p>
          <a:p>
            <a:pPr indent="-298450" lvl="0" marL="457200" rtl="0" algn="l">
              <a:lnSpc>
                <a:spcPct val="115000"/>
              </a:lnSpc>
              <a:spcBef>
                <a:spcPts val="0"/>
              </a:spcBef>
              <a:spcAft>
                <a:spcPts val="0"/>
              </a:spcAft>
              <a:buSzPts val="1100"/>
              <a:buChar char="●"/>
            </a:pPr>
            <a:r>
              <a:rPr lang="es" sz="1100"/>
              <a:t>Keras has a simple architecture → more readable and easy to use.</a:t>
            </a:r>
            <a:endParaRPr sz="1100"/>
          </a:p>
          <a:p>
            <a:pPr indent="-298450" lvl="0" marL="457200" rtl="0" algn="l">
              <a:lnSpc>
                <a:spcPct val="115000"/>
              </a:lnSpc>
              <a:spcBef>
                <a:spcPts val="0"/>
              </a:spcBef>
              <a:spcAft>
                <a:spcPts val="0"/>
              </a:spcAft>
              <a:buSzPts val="1100"/>
              <a:buChar char="●"/>
            </a:pPr>
            <a:r>
              <a:rPr lang="es" sz="1100"/>
              <a:t>PyTorch provides a more low-level approach → more control of the network &amp; training pipeline.</a:t>
            </a:r>
            <a:endParaRPr sz="1100"/>
          </a:p>
          <a:p>
            <a:pPr indent="-298450" lvl="0" marL="457200" rtl="0" algn="l">
              <a:lnSpc>
                <a:spcPct val="115000"/>
              </a:lnSpc>
              <a:spcBef>
                <a:spcPts val="0"/>
              </a:spcBef>
              <a:spcAft>
                <a:spcPts val="0"/>
              </a:spcAft>
              <a:buSzPts val="1100"/>
              <a:buChar char="●"/>
            </a:pPr>
            <a:r>
              <a:rPr lang="es" sz="1100"/>
              <a:t>Change in the dimensions with respect to Keras.</a:t>
            </a:r>
            <a:endParaRPr sz="1100"/>
          </a:p>
          <a:p>
            <a:pPr indent="-298450" lvl="0" marL="457200" rtl="0" algn="l">
              <a:lnSpc>
                <a:spcPct val="115000"/>
              </a:lnSpc>
              <a:spcBef>
                <a:spcPts val="0"/>
              </a:spcBef>
              <a:spcAft>
                <a:spcPts val="0"/>
              </a:spcAft>
              <a:buSzPts val="1100"/>
              <a:buChar char="●"/>
            </a:pPr>
            <a:r>
              <a:rPr lang="es" sz="1100"/>
              <a:t>Successfully</a:t>
            </a:r>
            <a:r>
              <a:rPr lang="es" sz="1100"/>
              <a:t> replicate the same network → similar results </a:t>
            </a:r>
            <a:endParaRPr sz="1100"/>
          </a:p>
          <a:p>
            <a:pPr indent="-298450" lvl="0" marL="457200" rtl="0" algn="l">
              <a:lnSpc>
                <a:spcPct val="115000"/>
              </a:lnSpc>
              <a:spcBef>
                <a:spcPts val="0"/>
              </a:spcBef>
              <a:spcAft>
                <a:spcPts val="0"/>
              </a:spcAft>
              <a:buSzPts val="1100"/>
              <a:buChar char="●"/>
            </a:pPr>
            <a:r>
              <a:rPr lang="es" sz="1100"/>
              <a:t>Training may be slightly different but in Keras we optimized all the hyperparameters.</a:t>
            </a:r>
            <a:endParaRPr sz="1100"/>
          </a:p>
          <a:p>
            <a:pPr indent="0" lvl="0" marL="0" rtl="0" algn="l">
              <a:spcBef>
                <a:spcPts val="0"/>
              </a:spcBef>
              <a:spcAft>
                <a:spcPts val="0"/>
              </a:spcAft>
              <a:buNone/>
            </a:pPr>
            <a:r>
              <a:t/>
            </a:r>
            <a:endParaRPr/>
          </a:p>
        </p:txBody>
      </p:sp>
      <p:sp>
        <p:nvSpPr>
          <p:cNvPr id="224" name="Google Shape;224;g238d719d26c_0_49"/>
          <p:cNvSpPr txBox="1"/>
          <p:nvPr/>
        </p:nvSpPr>
        <p:spPr>
          <a:xfrm>
            <a:off x="374475" y="923575"/>
            <a:ext cx="4948800" cy="14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Goals </a:t>
            </a:r>
            <a:endParaRPr b="1" sz="1100"/>
          </a:p>
          <a:p>
            <a:pPr indent="-298450" lvl="0" marL="457200" rtl="0" algn="l">
              <a:spcBef>
                <a:spcPts val="0"/>
              </a:spcBef>
              <a:spcAft>
                <a:spcPts val="0"/>
              </a:spcAft>
              <a:buSzPts val="1100"/>
              <a:buChar char="●"/>
            </a:pPr>
            <a:r>
              <a:rPr lang="es" sz="1100"/>
              <a:t>Understand Pytorch framework. </a:t>
            </a:r>
            <a:endParaRPr sz="1100"/>
          </a:p>
          <a:p>
            <a:pPr indent="-298450" lvl="0" marL="457200" rtl="0" algn="l">
              <a:spcBef>
                <a:spcPts val="0"/>
              </a:spcBef>
              <a:spcAft>
                <a:spcPts val="0"/>
              </a:spcAft>
              <a:buSzPts val="1100"/>
              <a:buChar char="●"/>
            </a:pPr>
            <a:r>
              <a:rPr lang="es" sz="1100"/>
              <a:t>Implement Image Classification network from M3 in Pytorch. </a:t>
            </a:r>
            <a:endParaRPr sz="1100"/>
          </a:p>
          <a:p>
            <a:pPr indent="-298450" lvl="0" marL="457200" rtl="0" algn="l">
              <a:spcBef>
                <a:spcPts val="0"/>
              </a:spcBef>
              <a:spcAft>
                <a:spcPts val="0"/>
              </a:spcAft>
              <a:buSzPts val="1100"/>
              <a:buChar char="●"/>
            </a:pPr>
            <a:r>
              <a:rPr lang="es" sz="1100"/>
              <a:t>Compare the loss and </a:t>
            </a:r>
            <a:r>
              <a:rPr lang="es" sz="1100"/>
              <a:t>accuracy and </a:t>
            </a:r>
            <a:r>
              <a:rPr lang="es" sz="1100"/>
              <a:t>compare them with the one from Keras.</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5" name="Google Shape;225;g238d719d26c_0_49"/>
          <p:cNvPicPr preferRelativeResize="0"/>
          <p:nvPr/>
        </p:nvPicPr>
        <p:blipFill rotWithShape="1">
          <a:blip r:embed="rId6">
            <a:alphaModFix/>
          </a:blip>
          <a:srcRect b="0" l="0" r="0" t="0"/>
          <a:stretch/>
        </p:blipFill>
        <p:spPr>
          <a:xfrm>
            <a:off x="1390962" y="2220313"/>
            <a:ext cx="1176663" cy="341412"/>
          </a:xfrm>
          <a:prstGeom prst="rect">
            <a:avLst/>
          </a:prstGeom>
          <a:noFill/>
          <a:ln>
            <a:noFill/>
          </a:ln>
        </p:spPr>
      </p:pic>
      <p:sp>
        <p:nvSpPr>
          <p:cNvPr id="226" name="Google Shape;226;g238d719d26c_0_49"/>
          <p:cNvSpPr txBox="1"/>
          <p:nvPr/>
        </p:nvSpPr>
        <p:spPr>
          <a:xfrm>
            <a:off x="2567627" y="2220325"/>
            <a:ext cx="3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vs</a:t>
            </a:r>
            <a:endParaRPr/>
          </a:p>
        </p:txBody>
      </p:sp>
      <p:pic>
        <p:nvPicPr>
          <p:cNvPr id="227" name="Google Shape;227;g238d719d26c_0_49"/>
          <p:cNvPicPr preferRelativeResize="0"/>
          <p:nvPr/>
        </p:nvPicPr>
        <p:blipFill>
          <a:blip r:embed="rId7">
            <a:alphaModFix/>
          </a:blip>
          <a:stretch>
            <a:fillRect/>
          </a:stretch>
        </p:blipFill>
        <p:spPr>
          <a:xfrm>
            <a:off x="5409050" y="2180550"/>
            <a:ext cx="3536050" cy="1231500"/>
          </a:xfrm>
          <a:prstGeom prst="rect">
            <a:avLst/>
          </a:prstGeom>
          <a:noFill/>
          <a:ln>
            <a:noFill/>
          </a:ln>
        </p:spPr>
      </p:pic>
      <p:pic>
        <p:nvPicPr>
          <p:cNvPr id="228" name="Google Shape;228;g238d719d26c_0_49"/>
          <p:cNvPicPr preferRelativeResize="0"/>
          <p:nvPr/>
        </p:nvPicPr>
        <p:blipFill>
          <a:blip r:embed="rId8">
            <a:alphaModFix/>
          </a:blip>
          <a:stretch>
            <a:fillRect/>
          </a:stretch>
        </p:blipFill>
        <p:spPr>
          <a:xfrm>
            <a:off x="5484150" y="3484950"/>
            <a:ext cx="3460801" cy="1231475"/>
          </a:xfrm>
          <a:prstGeom prst="rect">
            <a:avLst/>
          </a:prstGeom>
          <a:noFill/>
          <a:ln>
            <a:noFill/>
          </a:ln>
        </p:spPr>
      </p:pic>
      <p:pic>
        <p:nvPicPr>
          <p:cNvPr id="229" name="Google Shape;229;g238d719d26c_0_49"/>
          <p:cNvPicPr preferRelativeResize="0"/>
          <p:nvPr/>
        </p:nvPicPr>
        <p:blipFill>
          <a:blip r:embed="rId9">
            <a:alphaModFix/>
          </a:blip>
          <a:stretch>
            <a:fillRect/>
          </a:stretch>
        </p:blipFill>
        <p:spPr>
          <a:xfrm>
            <a:off x="8028686" y="216424"/>
            <a:ext cx="1039839" cy="44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38d719d26c_0_70"/>
          <p:cNvSpPr/>
          <p:nvPr/>
        </p:nvSpPr>
        <p:spPr>
          <a:xfrm>
            <a:off x="358925" y="921350"/>
            <a:ext cx="8630400" cy="991800"/>
          </a:xfrm>
          <a:prstGeom prst="roundRect">
            <a:avLst>
              <a:gd fmla="val 16667"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38d719d26c_0_70"/>
          <p:cNvSpPr/>
          <p:nvPr/>
        </p:nvSpPr>
        <p:spPr>
          <a:xfrm>
            <a:off x="358925" y="2025950"/>
            <a:ext cx="8630400" cy="2767500"/>
          </a:xfrm>
          <a:prstGeom prst="roundRect">
            <a:avLst>
              <a:gd fmla="val 9378"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38d719d26c_0_70"/>
          <p:cNvSpPr txBox="1"/>
          <p:nvPr/>
        </p:nvSpPr>
        <p:spPr>
          <a:xfrm>
            <a:off x="374475" y="923575"/>
            <a:ext cx="8006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Goals</a:t>
            </a:r>
            <a:endParaRPr b="1" sz="1100"/>
          </a:p>
          <a:p>
            <a:pPr indent="-298450" lvl="0" marL="457200" rtl="0" algn="l">
              <a:spcBef>
                <a:spcPts val="0"/>
              </a:spcBef>
              <a:spcAft>
                <a:spcPts val="0"/>
              </a:spcAft>
              <a:buSzPts val="1100"/>
              <a:buChar char="●"/>
            </a:pPr>
            <a:r>
              <a:rPr lang="es" sz="1100"/>
              <a:t>Get familiar with Detectron2 [1]  framework.</a:t>
            </a:r>
            <a:endParaRPr sz="1100"/>
          </a:p>
          <a:p>
            <a:pPr indent="-298450" lvl="0" marL="457200" rtl="0" algn="l">
              <a:spcBef>
                <a:spcPts val="0"/>
              </a:spcBef>
              <a:spcAft>
                <a:spcPts val="0"/>
              </a:spcAft>
              <a:buSzPts val="1100"/>
              <a:buChar char="●"/>
            </a:pPr>
            <a:r>
              <a:rPr lang="es" sz="1100"/>
              <a:t>Evaluate inference and fine-tuning </a:t>
            </a:r>
            <a:r>
              <a:rPr lang="es" sz="1100">
                <a:solidFill>
                  <a:schemeClr val="dk1"/>
                </a:solidFill>
              </a:rPr>
              <a:t>on KITTI MOTS dataset </a:t>
            </a:r>
            <a:r>
              <a:rPr lang="es" sz="1100"/>
              <a:t>with: </a:t>
            </a:r>
            <a:endParaRPr sz="1100"/>
          </a:p>
          <a:p>
            <a:pPr indent="-298450" lvl="1" marL="914400" rtl="0" algn="l">
              <a:spcBef>
                <a:spcPts val="0"/>
              </a:spcBef>
              <a:spcAft>
                <a:spcPts val="0"/>
              </a:spcAft>
              <a:buSzPts val="1100"/>
              <a:buChar char="○"/>
            </a:pPr>
            <a:r>
              <a:rPr lang="es" sz="1100"/>
              <a:t>Faster R-CNN [3] (detection) → Backbone Faster_rcnn_X_101_32x8d_FPN_3x</a:t>
            </a:r>
            <a:endParaRPr sz="1100"/>
          </a:p>
          <a:p>
            <a:pPr indent="-298450" lvl="1" marL="914400" rtl="0" algn="l">
              <a:spcBef>
                <a:spcPts val="0"/>
              </a:spcBef>
              <a:spcAft>
                <a:spcPts val="0"/>
              </a:spcAft>
              <a:buSzPts val="1100"/>
              <a:buChar char="○"/>
            </a:pPr>
            <a:r>
              <a:rPr lang="es" sz="1100"/>
              <a:t>Mask R-CNN [4] (detection and segmentation) → Backbone Mask_rcnn_X_101_32x8d_FPN_3x</a:t>
            </a:r>
            <a:endParaRPr sz="1100"/>
          </a:p>
          <a:p>
            <a:pPr indent="0" lvl="0" marL="0" rtl="0" algn="l">
              <a:spcBef>
                <a:spcPts val="0"/>
              </a:spcBef>
              <a:spcAft>
                <a:spcPts val="0"/>
              </a:spcAft>
              <a:buNone/>
            </a:pPr>
            <a:r>
              <a:t/>
            </a:r>
            <a:endParaRPr/>
          </a:p>
        </p:txBody>
      </p:sp>
      <p:sp>
        <p:nvSpPr>
          <p:cNvPr id="237" name="Google Shape;237;g238d719d26c_0_70"/>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Week 2:  </a:t>
            </a:r>
            <a:r>
              <a:rPr lang="es">
                <a:solidFill>
                  <a:schemeClr val="accent5"/>
                </a:solidFill>
              </a:rPr>
              <a:t>Introduction to Object Detection and Segmentation</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pic>
        <p:nvPicPr>
          <p:cNvPr id="238" name="Google Shape;238;g238d719d26c_0_70"/>
          <p:cNvPicPr preferRelativeResize="0"/>
          <p:nvPr/>
        </p:nvPicPr>
        <p:blipFill rotWithShape="1">
          <a:blip r:embed="rId3">
            <a:alphaModFix/>
          </a:blip>
          <a:srcRect b="0" l="0" r="0" t="0"/>
          <a:stretch/>
        </p:blipFill>
        <p:spPr>
          <a:xfrm>
            <a:off x="-76200" y="4935825"/>
            <a:ext cx="8307277" cy="207675"/>
          </a:xfrm>
          <a:prstGeom prst="rect">
            <a:avLst/>
          </a:prstGeom>
          <a:noFill/>
          <a:ln>
            <a:noFill/>
          </a:ln>
        </p:spPr>
      </p:pic>
      <p:sp>
        <p:nvSpPr>
          <p:cNvPr id="239" name="Google Shape;239;g238d719d26c_0_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40" name="Google Shape;240;g238d719d26c_0_70"/>
          <p:cNvSpPr txBox="1"/>
          <p:nvPr/>
        </p:nvSpPr>
        <p:spPr>
          <a:xfrm>
            <a:off x="8661400" y="16636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238d719d26c_0_70"/>
          <p:cNvSpPr txBox="1"/>
          <p:nvPr/>
        </p:nvSpPr>
        <p:spPr>
          <a:xfrm>
            <a:off x="418100" y="2093275"/>
            <a:ext cx="46203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Results</a:t>
            </a:r>
            <a:endParaRPr b="1" sz="1100"/>
          </a:p>
          <a:p>
            <a:pPr indent="0" lvl="0" marL="0" rtl="0" algn="l">
              <a:spcBef>
                <a:spcPts val="0"/>
              </a:spcBef>
              <a:spcAft>
                <a:spcPts val="0"/>
              </a:spcAft>
              <a:buNone/>
            </a:pPr>
            <a:r>
              <a:t/>
            </a:r>
            <a:endParaRPr b="1" sz="1100"/>
          </a:p>
          <a:p>
            <a:pPr indent="-298450" lvl="0" marL="457200" rtl="0" algn="l">
              <a:spcBef>
                <a:spcPts val="0"/>
              </a:spcBef>
              <a:spcAft>
                <a:spcPts val="0"/>
              </a:spcAft>
              <a:buSzPts val="1100"/>
              <a:buChar char="●"/>
            </a:pPr>
            <a:r>
              <a:rPr lang="es" sz="1100" u="sng"/>
              <a:t>Detectron 2</a:t>
            </a:r>
            <a:r>
              <a:rPr b="1" lang="es" sz="1100"/>
              <a:t>  </a:t>
            </a:r>
            <a:r>
              <a:rPr lang="es" sz="1100"/>
              <a:t>→ Understanding detectron2 source code creating Pull Request to update the repository to create wheels for new hardware and code.</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s" sz="1100" u="sng"/>
              <a:t>Mask R-CNN </a:t>
            </a:r>
            <a:r>
              <a:rPr lang="es" sz="1100"/>
              <a:t>has better Average Precision and Recall than Faster R-CNN → Better in detecting objects in the KITTI-MOTS [2] dataset.</a:t>
            </a:r>
            <a:endParaRPr sz="1100"/>
          </a:p>
          <a:p>
            <a:pPr indent="0" lvl="0" marL="0" rtl="0" algn="l">
              <a:spcBef>
                <a:spcPts val="0"/>
              </a:spcBef>
              <a:spcAft>
                <a:spcPts val="0"/>
              </a:spcAft>
              <a:buNone/>
            </a:pPr>
            <a:r>
              <a:t/>
            </a:r>
            <a:endParaRPr sz="1100" u="sng"/>
          </a:p>
          <a:p>
            <a:pPr indent="-298450" lvl="0" marL="457200" rtl="0" algn="l">
              <a:spcBef>
                <a:spcPts val="0"/>
              </a:spcBef>
              <a:spcAft>
                <a:spcPts val="0"/>
              </a:spcAft>
              <a:buSzPts val="1100"/>
              <a:buChar char="●"/>
            </a:pPr>
            <a:r>
              <a:rPr lang="es" sz="1100" u="sng"/>
              <a:t>Fine-tuning</a:t>
            </a:r>
            <a:endParaRPr sz="1100" u="sng"/>
          </a:p>
          <a:p>
            <a:pPr indent="0" lvl="0" marL="457200" rtl="0" algn="l">
              <a:spcBef>
                <a:spcPts val="0"/>
              </a:spcBef>
              <a:spcAft>
                <a:spcPts val="0"/>
              </a:spcAft>
              <a:buNone/>
            </a:pPr>
            <a:r>
              <a:rPr lang="es" sz="1100"/>
              <a:t>→ Improves a lot the performance on pedestrian’s class (+10 p).</a:t>
            </a:r>
            <a:endParaRPr sz="1100"/>
          </a:p>
          <a:p>
            <a:pPr indent="0" lvl="0" marL="457200" rtl="0" algn="l">
              <a:spcBef>
                <a:spcPts val="0"/>
              </a:spcBef>
              <a:spcAft>
                <a:spcPts val="0"/>
              </a:spcAft>
              <a:buNone/>
            </a:pPr>
            <a:r>
              <a:rPr lang="es" sz="1100"/>
              <a:t>→ Improves the overall results.</a:t>
            </a:r>
            <a:endParaRPr sz="1100"/>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rPr lang="es" sz="1100"/>
              <a:t>                                   </a:t>
            </a:r>
            <a:endParaRPr sz="1100"/>
          </a:p>
          <a:p>
            <a:pPr indent="0" lvl="0" marL="0" rtl="0" algn="l">
              <a:spcBef>
                <a:spcPts val="0"/>
              </a:spcBef>
              <a:spcAft>
                <a:spcPts val="0"/>
              </a:spcAft>
              <a:buNone/>
            </a:pPr>
            <a:r>
              <a:t/>
            </a:r>
            <a:endParaRPr/>
          </a:p>
        </p:txBody>
      </p:sp>
      <p:pic>
        <p:nvPicPr>
          <p:cNvPr id="242" name="Google Shape;242;g238d719d26c_0_70"/>
          <p:cNvPicPr preferRelativeResize="0"/>
          <p:nvPr/>
        </p:nvPicPr>
        <p:blipFill>
          <a:blip r:embed="rId4">
            <a:alphaModFix/>
          </a:blip>
          <a:stretch>
            <a:fillRect/>
          </a:stretch>
        </p:blipFill>
        <p:spPr>
          <a:xfrm>
            <a:off x="6703876" y="1149900"/>
            <a:ext cx="1980651" cy="362867"/>
          </a:xfrm>
          <a:prstGeom prst="rect">
            <a:avLst/>
          </a:prstGeom>
          <a:noFill/>
          <a:ln>
            <a:noFill/>
          </a:ln>
        </p:spPr>
      </p:pic>
      <p:pic>
        <p:nvPicPr>
          <p:cNvPr id="243" name="Google Shape;243;g238d719d26c_0_70"/>
          <p:cNvPicPr preferRelativeResize="0"/>
          <p:nvPr/>
        </p:nvPicPr>
        <p:blipFill>
          <a:blip r:embed="rId5">
            <a:alphaModFix/>
          </a:blip>
          <a:stretch>
            <a:fillRect/>
          </a:stretch>
        </p:blipFill>
        <p:spPr>
          <a:xfrm>
            <a:off x="5160625" y="3414625"/>
            <a:ext cx="3702949" cy="1119975"/>
          </a:xfrm>
          <a:prstGeom prst="rect">
            <a:avLst/>
          </a:prstGeom>
          <a:noFill/>
          <a:ln>
            <a:noFill/>
          </a:ln>
        </p:spPr>
      </p:pic>
      <p:pic>
        <p:nvPicPr>
          <p:cNvPr id="244" name="Google Shape;244;g238d719d26c_0_70"/>
          <p:cNvPicPr preferRelativeResize="0"/>
          <p:nvPr/>
        </p:nvPicPr>
        <p:blipFill rotWithShape="1">
          <a:blip r:embed="rId6">
            <a:alphaModFix/>
          </a:blip>
          <a:srcRect b="0" l="3978" r="1521" t="7183"/>
          <a:stretch/>
        </p:blipFill>
        <p:spPr>
          <a:xfrm>
            <a:off x="5849962" y="2193975"/>
            <a:ext cx="3013613" cy="1119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38d719d26c_0_94"/>
          <p:cNvSpPr/>
          <p:nvPr/>
        </p:nvSpPr>
        <p:spPr>
          <a:xfrm>
            <a:off x="6942925" y="740800"/>
            <a:ext cx="2078100" cy="1762500"/>
          </a:xfrm>
          <a:prstGeom prst="roundRect">
            <a:avLst>
              <a:gd fmla="val 9378"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38d719d26c_0_94"/>
          <p:cNvSpPr/>
          <p:nvPr/>
        </p:nvSpPr>
        <p:spPr>
          <a:xfrm>
            <a:off x="358925" y="921350"/>
            <a:ext cx="6413100" cy="1009200"/>
          </a:xfrm>
          <a:prstGeom prst="roundRect">
            <a:avLst>
              <a:gd fmla="val 16667"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38d719d26c_0_94"/>
          <p:cNvSpPr/>
          <p:nvPr/>
        </p:nvSpPr>
        <p:spPr>
          <a:xfrm>
            <a:off x="358925" y="2025950"/>
            <a:ext cx="8662200" cy="2780700"/>
          </a:xfrm>
          <a:prstGeom prst="roundRect">
            <a:avLst>
              <a:gd fmla="val 9378"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38d719d26c_0_94"/>
          <p:cNvSpPr txBox="1"/>
          <p:nvPr/>
        </p:nvSpPr>
        <p:spPr>
          <a:xfrm>
            <a:off x="374475" y="923575"/>
            <a:ext cx="65142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Goals</a:t>
            </a:r>
            <a:endParaRPr b="1" sz="1100"/>
          </a:p>
          <a:p>
            <a:pPr indent="-298450" lvl="0" marL="457200" rtl="0" algn="l">
              <a:spcBef>
                <a:spcPts val="0"/>
              </a:spcBef>
              <a:spcAft>
                <a:spcPts val="0"/>
              </a:spcAft>
              <a:buSzPts val="1100"/>
              <a:buChar char="●"/>
            </a:pPr>
            <a:r>
              <a:rPr lang="es" sz="1100"/>
              <a:t>Evaluate how context and feature </a:t>
            </a:r>
            <a:r>
              <a:rPr lang="es" sz="1100">
                <a:solidFill>
                  <a:schemeClr val="dk1"/>
                </a:solidFill>
              </a:rPr>
              <a:t>interference </a:t>
            </a:r>
            <a:r>
              <a:rPr lang="es" sz="1100"/>
              <a:t>affects the object detection and segmentation</a:t>
            </a:r>
            <a:endParaRPr sz="1100"/>
          </a:p>
          <a:p>
            <a:pPr indent="0" lvl="0" marL="457200" rtl="0" algn="l">
              <a:spcBef>
                <a:spcPts val="0"/>
              </a:spcBef>
              <a:spcAft>
                <a:spcPts val="0"/>
              </a:spcAft>
              <a:buNone/>
            </a:pPr>
            <a:r>
              <a:rPr lang="es" sz="1100"/>
              <a:t>→ Out-Of-Context dataset [5]</a:t>
            </a:r>
            <a:endParaRPr sz="1100"/>
          </a:p>
          <a:p>
            <a:pPr indent="0" lvl="0" marL="457200" rtl="0" algn="l">
              <a:spcBef>
                <a:spcPts val="0"/>
              </a:spcBef>
              <a:spcAft>
                <a:spcPts val="0"/>
              </a:spcAft>
              <a:buNone/>
            </a:pPr>
            <a:r>
              <a:rPr lang="es" sz="1100"/>
              <a:t>→ Transplanting objects with MS-COCO [6] dataset</a:t>
            </a:r>
            <a:endParaRPr sz="1100"/>
          </a:p>
          <a:p>
            <a:pPr indent="0" lvl="0" marL="457200" rtl="0" algn="l">
              <a:spcBef>
                <a:spcPts val="0"/>
              </a:spcBef>
              <a:spcAft>
                <a:spcPts val="0"/>
              </a:spcAft>
              <a:buNone/>
            </a:pPr>
            <a:r>
              <a:rPr lang="es" sz="1100"/>
              <a:t>→ Other image modifications to evaluate feature interference like adding random noise</a:t>
            </a:r>
            <a:endParaRPr sz="1100"/>
          </a:p>
          <a:p>
            <a:pPr indent="0" lvl="0" marL="0" rtl="0" algn="l">
              <a:spcBef>
                <a:spcPts val="0"/>
              </a:spcBef>
              <a:spcAft>
                <a:spcPts val="0"/>
              </a:spcAft>
              <a:buNone/>
            </a:pPr>
            <a:r>
              <a:t/>
            </a:r>
            <a:endParaRPr/>
          </a:p>
        </p:txBody>
      </p:sp>
      <p:sp>
        <p:nvSpPr>
          <p:cNvPr id="253" name="Google Shape;253;g238d719d26c_0_94"/>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Week 3:  </a:t>
            </a:r>
            <a:r>
              <a:rPr lang="es">
                <a:solidFill>
                  <a:schemeClr val="accent5"/>
                </a:solidFill>
              </a:rPr>
              <a:t>Challenges of Object Detection and Segmentation</a:t>
            </a:r>
            <a:endParaRPr>
              <a:solidFill>
                <a:schemeClr val="accent5"/>
              </a:solidFill>
            </a:endParaRPr>
          </a:p>
        </p:txBody>
      </p:sp>
      <p:pic>
        <p:nvPicPr>
          <p:cNvPr id="254" name="Google Shape;254;g238d719d26c_0_94"/>
          <p:cNvPicPr preferRelativeResize="0"/>
          <p:nvPr/>
        </p:nvPicPr>
        <p:blipFill rotWithShape="1">
          <a:blip r:embed="rId3">
            <a:alphaModFix/>
          </a:blip>
          <a:srcRect b="0" l="0" r="0" t="0"/>
          <a:stretch/>
        </p:blipFill>
        <p:spPr>
          <a:xfrm>
            <a:off x="-76200" y="4935825"/>
            <a:ext cx="8307277" cy="207675"/>
          </a:xfrm>
          <a:prstGeom prst="rect">
            <a:avLst/>
          </a:prstGeom>
          <a:noFill/>
          <a:ln>
            <a:noFill/>
          </a:ln>
        </p:spPr>
      </p:pic>
      <p:sp>
        <p:nvSpPr>
          <p:cNvPr id="255" name="Google Shape;255;g238d719d26c_0_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56" name="Google Shape;256;g238d719d26c_0_94"/>
          <p:cNvSpPr txBox="1"/>
          <p:nvPr/>
        </p:nvSpPr>
        <p:spPr>
          <a:xfrm>
            <a:off x="8661400" y="1663650"/>
            <a:ext cx="34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g238d719d26c_0_94"/>
          <p:cNvPicPr preferRelativeResize="0"/>
          <p:nvPr/>
        </p:nvPicPr>
        <p:blipFill>
          <a:blip r:embed="rId4">
            <a:alphaModFix/>
          </a:blip>
          <a:stretch>
            <a:fillRect/>
          </a:stretch>
        </p:blipFill>
        <p:spPr>
          <a:xfrm>
            <a:off x="7046526" y="3058651"/>
            <a:ext cx="1883825" cy="1694994"/>
          </a:xfrm>
          <a:prstGeom prst="rect">
            <a:avLst/>
          </a:prstGeom>
          <a:noFill/>
          <a:ln>
            <a:noFill/>
          </a:ln>
        </p:spPr>
      </p:pic>
      <p:sp>
        <p:nvSpPr>
          <p:cNvPr id="258" name="Google Shape;258;g238d719d26c_0_94"/>
          <p:cNvSpPr/>
          <p:nvPr/>
        </p:nvSpPr>
        <p:spPr>
          <a:xfrm>
            <a:off x="6933850" y="1987500"/>
            <a:ext cx="2078100" cy="1009200"/>
          </a:xfrm>
          <a:prstGeom prst="roundRect">
            <a:avLst>
              <a:gd fmla="val 10578"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g238d719d26c_0_94"/>
          <p:cNvPicPr preferRelativeResize="0"/>
          <p:nvPr/>
        </p:nvPicPr>
        <p:blipFill>
          <a:blip r:embed="rId5">
            <a:alphaModFix/>
          </a:blip>
          <a:stretch>
            <a:fillRect/>
          </a:stretch>
        </p:blipFill>
        <p:spPr>
          <a:xfrm>
            <a:off x="5448811" y="3058650"/>
            <a:ext cx="1547613" cy="1695000"/>
          </a:xfrm>
          <a:prstGeom prst="rect">
            <a:avLst/>
          </a:prstGeom>
          <a:noFill/>
          <a:ln>
            <a:noFill/>
          </a:ln>
        </p:spPr>
      </p:pic>
      <p:pic>
        <p:nvPicPr>
          <p:cNvPr id="260" name="Google Shape;260;g238d719d26c_0_94"/>
          <p:cNvPicPr preferRelativeResize="0"/>
          <p:nvPr/>
        </p:nvPicPr>
        <p:blipFill rotWithShape="1">
          <a:blip r:embed="rId6">
            <a:alphaModFix/>
          </a:blip>
          <a:srcRect b="3250" l="0" r="0" t="0"/>
          <a:stretch/>
        </p:blipFill>
        <p:spPr>
          <a:xfrm>
            <a:off x="7046525" y="789125"/>
            <a:ext cx="1883825" cy="2267100"/>
          </a:xfrm>
          <a:prstGeom prst="rect">
            <a:avLst/>
          </a:prstGeom>
          <a:noFill/>
          <a:ln>
            <a:noFill/>
          </a:ln>
        </p:spPr>
      </p:pic>
      <p:sp>
        <p:nvSpPr>
          <p:cNvPr id="261" name="Google Shape;261;g238d719d26c_0_94"/>
          <p:cNvSpPr/>
          <p:nvPr/>
        </p:nvSpPr>
        <p:spPr>
          <a:xfrm>
            <a:off x="6204825" y="2046175"/>
            <a:ext cx="318000" cy="372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38d719d26c_0_94"/>
          <p:cNvSpPr txBox="1"/>
          <p:nvPr/>
        </p:nvSpPr>
        <p:spPr>
          <a:xfrm>
            <a:off x="418100" y="2017075"/>
            <a:ext cx="63540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Results</a:t>
            </a:r>
            <a:endParaRPr b="1" sz="1100"/>
          </a:p>
          <a:p>
            <a:pPr indent="0" lvl="0" marL="0" rtl="0" algn="l">
              <a:spcBef>
                <a:spcPts val="0"/>
              </a:spcBef>
              <a:spcAft>
                <a:spcPts val="0"/>
              </a:spcAft>
              <a:buNone/>
            </a:pPr>
            <a:r>
              <a:t/>
            </a:r>
            <a:endParaRPr b="1" sz="1100"/>
          </a:p>
          <a:p>
            <a:pPr indent="-298450" lvl="0" marL="457200" rtl="0" algn="l">
              <a:spcBef>
                <a:spcPts val="0"/>
              </a:spcBef>
              <a:spcAft>
                <a:spcPts val="0"/>
              </a:spcAft>
              <a:buSzPts val="1100"/>
              <a:buChar char="●"/>
            </a:pPr>
            <a:r>
              <a:rPr lang="es" sz="1100"/>
              <a:t>In the majority of the cases, both Mask R-CNN[4] and Faster R-CNN[3] are still able to correctly detect and label objects outside their context.</a:t>
            </a:r>
            <a:endParaRPr sz="1100"/>
          </a:p>
          <a:p>
            <a:pPr indent="0" lvl="0" marL="457200" rtl="0" algn="l">
              <a:spcBef>
                <a:spcPts val="0"/>
              </a:spcBef>
              <a:spcAft>
                <a:spcPts val="0"/>
              </a:spcAft>
              <a:buNone/>
            </a:pPr>
            <a:r>
              <a:t/>
            </a:r>
            <a:endParaRPr sz="700"/>
          </a:p>
          <a:p>
            <a:pPr indent="-298450" lvl="0" marL="457200" rtl="0" algn="l">
              <a:spcBef>
                <a:spcPts val="0"/>
              </a:spcBef>
              <a:spcAft>
                <a:spcPts val="0"/>
              </a:spcAft>
              <a:buSzPts val="1100"/>
              <a:buChar char="●"/>
            </a:pPr>
            <a:r>
              <a:rPr lang="es" sz="1100"/>
              <a:t>Object detection with Mask R-CNN is generally more robust than with Faster R-CNN</a:t>
            </a:r>
            <a:endParaRPr sz="1100"/>
          </a:p>
          <a:p>
            <a:pPr indent="0" lvl="0" marL="457200" rtl="0" algn="l">
              <a:spcBef>
                <a:spcPts val="0"/>
              </a:spcBef>
              <a:spcAft>
                <a:spcPts val="0"/>
              </a:spcAft>
              <a:buNone/>
            </a:pPr>
            <a:r>
              <a:rPr lang="es" sz="1100"/>
              <a:t> </a:t>
            </a:r>
            <a:endParaRPr sz="700"/>
          </a:p>
          <a:p>
            <a:pPr indent="-298450" lvl="0" marL="457200" rtl="0" algn="l">
              <a:spcBef>
                <a:spcPts val="0"/>
              </a:spcBef>
              <a:spcAft>
                <a:spcPts val="0"/>
              </a:spcAft>
              <a:buSzPts val="1100"/>
              <a:buChar char="●"/>
            </a:pPr>
            <a:r>
              <a:rPr lang="es" sz="1100"/>
              <a:t>The amount of overlap is a determinant factor of whether or not the</a:t>
            </a:r>
            <a:endParaRPr sz="1100"/>
          </a:p>
          <a:p>
            <a:pPr indent="0" lvl="0" marL="457200" rtl="0" algn="l">
              <a:spcBef>
                <a:spcPts val="0"/>
              </a:spcBef>
              <a:spcAft>
                <a:spcPts val="0"/>
              </a:spcAft>
              <a:buNone/>
            </a:pPr>
            <a:r>
              <a:rPr lang="es" sz="1100"/>
              <a:t>object instances are differentiated.</a:t>
            </a:r>
            <a:endParaRPr sz="1100"/>
          </a:p>
          <a:p>
            <a:pPr indent="0" lvl="0" marL="457200" rtl="0" algn="l">
              <a:spcBef>
                <a:spcPts val="0"/>
              </a:spcBef>
              <a:spcAft>
                <a:spcPts val="0"/>
              </a:spcAft>
              <a:buNone/>
            </a:pPr>
            <a:r>
              <a:t/>
            </a:r>
            <a:endParaRPr sz="700"/>
          </a:p>
          <a:p>
            <a:pPr indent="-298450" lvl="0" marL="457200" rtl="0" algn="l">
              <a:spcBef>
                <a:spcPts val="0"/>
              </a:spcBef>
              <a:spcAft>
                <a:spcPts val="0"/>
              </a:spcAft>
              <a:buSzPts val="1100"/>
              <a:buChar char="●"/>
            </a:pPr>
            <a:r>
              <a:rPr lang="es" sz="1100"/>
              <a:t>Feature interference can be harmful to the detection process in Mask </a:t>
            </a:r>
            <a:endParaRPr sz="1100"/>
          </a:p>
          <a:p>
            <a:pPr indent="0" lvl="0" marL="457200" rtl="0" algn="l">
              <a:spcBef>
                <a:spcPts val="0"/>
              </a:spcBef>
              <a:spcAft>
                <a:spcPts val="0"/>
              </a:spcAft>
              <a:buNone/>
            </a:pPr>
            <a:r>
              <a:rPr lang="es" sz="1100"/>
              <a:t>R-CNN → pixels outside and </a:t>
            </a:r>
            <a:r>
              <a:rPr lang="es" sz="1100"/>
              <a:t>inside</a:t>
            </a:r>
            <a:r>
              <a:rPr lang="es" sz="1100"/>
              <a:t> the region of interest.</a:t>
            </a:r>
            <a:endParaRPr sz="1100"/>
          </a:p>
          <a:p>
            <a:pPr indent="0" lvl="0" marL="0" rtl="0" algn="l">
              <a:spcBef>
                <a:spcPts val="0"/>
              </a:spcBef>
              <a:spcAft>
                <a:spcPts val="0"/>
              </a:spcAft>
              <a:buNone/>
            </a:pPr>
            <a:r>
              <a:t/>
            </a:r>
            <a:endParaRPr/>
          </a:p>
        </p:txBody>
      </p:sp>
      <p:sp>
        <p:nvSpPr>
          <p:cNvPr id="263" name="Google Shape;263;g238d719d26c_0_94"/>
          <p:cNvSpPr/>
          <p:nvPr/>
        </p:nvSpPr>
        <p:spPr>
          <a:xfrm>
            <a:off x="8980850" y="2214575"/>
            <a:ext cx="73200" cy="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38d719d26c_0_94"/>
          <p:cNvSpPr/>
          <p:nvPr/>
        </p:nvSpPr>
        <p:spPr>
          <a:xfrm>
            <a:off x="8987725" y="2289625"/>
            <a:ext cx="73200" cy="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38d719d26c_0_94"/>
          <p:cNvSpPr/>
          <p:nvPr/>
        </p:nvSpPr>
        <p:spPr>
          <a:xfrm>
            <a:off x="8987725" y="2371800"/>
            <a:ext cx="73200" cy="2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